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5" r:id="rId3"/>
    <p:sldId id="385" r:id="rId4"/>
    <p:sldId id="258" r:id="rId5"/>
    <p:sldId id="274" r:id="rId6"/>
    <p:sldId id="347" r:id="rId7"/>
    <p:sldId id="335" r:id="rId8"/>
    <p:sldId id="343" r:id="rId9"/>
    <p:sldId id="373" r:id="rId10"/>
    <p:sldId id="348" r:id="rId11"/>
    <p:sldId id="334" r:id="rId12"/>
    <p:sldId id="382" r:id="rId13"/>
    <p:sldId id="386" r:id="rId14"/>
    <p:sldId id="383" r:id="rId15"/>
    <p:sldId id="329" r:id="rId16"/>
    <p:sldId id="349" r:id="rId17"/>
    <p:sldId id="350" r:id="rId18"/>
    <p:sldId id="359" r:id="rId19"/>
    <p:sldId id="352" r:id="rId20"/>
    <p:sldId id="353" r:id="rId21"/>
    <p:sldId id="351" r:id="rId22"/>
    <p:sldId id="354" r:id="rId23"/>
    <p:sldId id="355" r:id="rId24"/>
    <p:sldId id="356" r:id="rId25"/>
    <p:sldId id="364" r:id="rId26"/>
    <p:sldId id="305" r:id="rId27"/>
    <p:sldId id="306" r:id="rId28"/>
    <p:sldId id="307" r:id="rId29"/>
    <p:sldId id="308" r:id="rId30"/>
    <p:sldId id="366" r:id="rId31"/>
    <p:sldId id="367" r:id="rId32"/>
    <p:sldId id="377" r:id="rId33"/>
    <p:sldId id="378" r:id="rId34"/>
    <p:sldId id="379" r:id="rId35"/>
    <p:sldId id="376" r:id="rId3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CCFFCC"/>
    <a:srgbClr val="00CC00"/>
    <a:srgbClr val="800080"/>
    <a:srgbClr val="660066"/>
    <a:srgbClr val="CCFFFF"/>
    <a:srgbClr val="0000FF"/>
    <a:srgbClr val="339966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9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44B77-8C4E-45C9-B2BF-EA01346C818B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F9281-DE42-4189-AE7E-E49877FE309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0771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685817" indent="-263776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55103" indent="-2110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477145" indent="-2110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899186" indent="-2110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5B71DECB-6223-40DE-B533-A82C4FDEAD47}" type="slidenum">
              <a:rPr lang="ja-JP" altLang="en-US" smtClean="0"/>
              <a:pPr eaLnBrk="1" hangingPunct="1"/>
              <a:t>7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前半期間（定点付近）ではまばらな雲と断続的な降水が特徴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4D451-534F-4251-85AD-0BC32D7DC563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06118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B2FFA-7994-4F3A-8BAD-6578AED55270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10353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80395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38316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3686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72761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81226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14841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4954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1478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04034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1037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51565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3B536-A9CF-414A-BB57-49C9CDA813FF}" type="datetimeFigureOut">
              <a:rPr kumimoji="1" lang="ja-JP" altLang="en-US" smtClean="0"/>
              <a:pPr/>
              <a:t>2014/3/30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A0A-89F6-4808-9082-C1B4633366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7898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8.jpeg"/><Relationship Id="rId21" Type="http://schemas.openxmlformats.org/officeDocument/2006/relationships/image" Target="../media/image31.jpeg"/><Relationship Id="rId7" Type="http://schemas.openxmlformats.org/officeDocument/2006/relationships/image" Target="../media/image12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7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19" Type="http://schemas.openxmlformats.org/officeDocument/2006/relationships/image" Target="../media/image29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2" y="376648"/>
            <a:ext cx="9215502" cy="2123658"/>
          </a:xfrm>
          <a:prstGeom prst="rect">
            <a:avLst/>
          </a:prstGeom>
          <a:solidFill>
            <a:schemeClr val="accent1">
              <a:lumMod val="25000"/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厳冬期黒潮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続流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南方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域</a:t>
            </a:r>
            <a:r>
              <a:rPr lang="ja-JP" altLang="en-US" sz="4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に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おける</a:t>
            </a:r>
            <a:endParaRPr lang="en-US" altLang="ja-JP" sz="4400" dirty="0" smtClean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大気</a:t>
            </a:r>
            <a:r>
              <a:rPr lang="ja-JP" altLang="en-US" sz="4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海洋双方向作用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の高分解</a:t>
            </a:r>
            <a:r>
              <a:rPr lang="ja-JP" altLang="en-US" sz="4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能</a:t>
            </a:r>
            <a:r>
              <a:rPr lang="ja-JP" altLang="en-US" sz="4400" dirty="0" smtClean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観測</a:t>
            </a:r>
            <a:endParaRPr lang="en-US" altLang="ja-JP" sz="4400" dirty="0" smtClean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400" b="1" dirty="0" smtClean="0">
                <a:solidFill>
                  <a:srgbClr val="FFFF00"/>
                </a:solidFill>
              </a:rPr>
              <a:t>－</a:t>
            </a:r>
            <a:r>
              <a:rPr lang="en-US" sz="4400" b="1" dirty="0" smtClean="0">
                <a:solidFill>
                  <a:srgbClr val="FFFF00"/>
                </a:solidFill>
              </a:rPr>
              <a:t>KH-14-1</a:t>
            </a:r>
            <a:r>
              <a:rPr lang="ja-JP" altLang="en-US" sz="4400" b="1" dirty="0" smtClean="0">
                <a:solidFill>
                  <a:srgbClr val="FFFF00"/>
                </a:solidFill>
              </a:rPr>
              <a:t>航海速報－</a:t>
            </a:r>
            <a:endParaRPr lang="ja-JP" altLang="en-US" sz="44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00" name="テキスト ボックス 3"/>
          <p:cNvSpPr txBox="1">
            <a:spLocks noChangeArrowheads="1"/>
          </p:cNvSpPr>
          <p:nvPr/>
        </p:nvSpPr>
        <p:spPr bwMode="auto">
          <a:xfrm>
            <a:off x="1357290" y="5534561"/>
            <a:ext cx="6572296" cy="1323439"/>
          </a:xfrm>
          <a:prstGeom prst="rect">
            <a:avLst/>
          </a:prstGeom>
          <a:solidFill>
            <a:srgbClr val="0000CC">
              <a:alpha val="6117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研究代表者</a:t>
            </a:r>
            <a:endParaRPr lang="en-US" altLang="ja-JP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ja-JP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　　</a:t>
            </a:r>
            <a:r>
              <a:rPr lang="ja-JP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轡田 邦夫</a:t>
            </a:r>
            <a:r>
              <a:rPr lang="ja-JP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（東海大・海洋</a:t>
            </a:r>
            <a:r>
              <a:rPr lang="ja-JP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ja-JP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　　　　　　　　　　　　　　　　　</a:t>
            </a:r>
            <a:endParaRPr lang="en-US" altLang="ja-JP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4" y="2210296"/>
            <a:ext cx="72628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 descr="C:\Users\Oka\Documents\oka01\航海\1402白鳳KH-14-1\1乗船前\plan\plan140219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065" r="2382" b="30050"/>
          <a:stretch/>
        </p:blipFill>
        <p:spPr bwMode="auto">
          <a:xfrm>
            <a:off x="7974567" y="5877272"/>
            <a:ext cx="1151504" cy="980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400110"/>
            <a:ext cx="8820472" cy="769441"/>
          </a:xfrm>
          <a:prstGeom prst="rect">
            <a:avLst/>
          </a:prstGeom>
          <a:solidFill>
            <a:srgbClr val="FFFFCC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>
                <a:solidFill>
                  <a:srgbClr val="3333FF"/>
                </a:solidFill>
              </a:rPr>
              <a:t>観測海域（定点の位置）</a:t>
            </a:r>
            <a:endParaRPr kumimoji="1" lang="ja-JP" altLang="en-US" sz="4400" dirty="0">
              <a:solidFill>
                <a:srgbClr val="3333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145878"/>
            <a:ext cx="8820472" cy="523220"/>
          </a:xfrm>
          <a:prstGeom prst="rect">
            <a:avLst/>
          </a:prstGeom>
          <a:solidFill>
            <a:srgbClr val="FFFFCC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ja-JP" sz="2800" dirty="0" smtClean="0"/>
              <a:t>黒潮</a:t>
            </a:r>
            <a:r>
              <a:rPr lang="ja-JP" altLang="ja-JP" sz="2800" dirty="0"/>
              <a:t>続流第</a:t>
            </a:r>
            <a:r>
              <a:rPr lang="en-US" altLang="ja-JP" sz="2800" dirty="0"/>
              <a:t>1</a:t>
            </a:r>
            <a:r>
              <a:rPr lang="ja-JP" altLang="ja-JP" sz="2800" dirty="0"/>
              <a:t>峰南側の</a:t>
            </a:r>
            <a:r>
              <a:rPr lang="ja-JP" altLang="ja-JP" sz="2800" b="1" dirty="0"/>
              <a:t>高気圧性</a:t>
            </a:r>
            <a:r>
              <a:rPr lang="ja-JP" altLang="ja-JP" sz="2800" dirty="0"/>
              <a:t>循環の中心よりやや</a:t>
            </a:r>
            <a:r>
              <a:rPr lang="ja-JP" altLang="ja-JP" sz="2800" dirty="0" smtClean="0"/>
              <a:t>南側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302" y="1713237"/>
            <a:ext cx="8820472" cy="1384995"/>
          </a:xfrm>
          <a:prstGeom prst="rect">
            <a:avLst/>
          </a:prstGeom>
          <a:solidFill>
            <a:srgbClr val="FFFFCC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ja-JP" altLang="ja-JP" sz="2800" b="1" dirty="0" smtClean="0"/>
              <a:t>冬季</a:t>
            </a:r>
            <a:r>
              <a:rPr lang="ja-JP" altLang="ja-JP" sz="2800" b="1" dirty="0"/>
              <a:t>表層混合層 が</a:t>
            </a:r>
            <a:r>
              <a:rPr lang="en-US" altLang="ja-JP" sz="2800" b="1" dirty="0"/>
              <a:t>500m</a:t>
            </a:r>
            <a:r>
              <a:rPr lang="ja-JP" altLang="ja-JP" sz="2800" b="1" dirty="0"/>
              <a:t>より</a:t>
            </a:r>
            <a:r>
              <a:rPr lang="ja-JP" altLang="ja-JP" sz="2800" b="1" dirty="0" smtClean="0"/>
              <a:t>浅い</a:t>
            </a:r>
            <a:r>
              <a:rPr lang="ja-JP" altLang="en-US" sz="2800" b="1" dirty="0" smtClean="0"/>
              <a:t>（＜</a:t>
            </a:r>
            <a:r>
              <a:rPr lang="en-US" altLang="ja-JP" sz="2800" b="1" dirty="0" smtClean="0"/>
              <a:t>MSP</a:t>
            </a:r>
            <a:r>
              <a:rPr lang="ja-JP" altLang="en-US" sz="2800" b="1" dirty="0" smtClean="0"/>
              <a:t>最大深度）</a:t>
            </a:r>
            <a:endParaRPr lang="en-US" altLang="ja-JP" sz="2800" b="1" dirty="0" smtClean="0"/>
          </a:p>
          <a:p>
            <a:pPr marL="514350" indent="-514350">
              <a:buAutoNum type="arabicParenR"/>
            </a:pPr>
            <a:r>
              <a:rPr lang="ja-JP" altLang="ja-JP" sz="2800" b="1" dirty="0"/>
              <a:t>水平</a:t>
            </a:r>
            <a:r>
              <a:rPr lang="ja-JP" altLang="ja-JP" sz="2800" b="1" dirty="0" smtClean="0"/>
              <a:t>移流が小さく</a:t>
            </a:r>
            <a:r>
              <a:rPr lang="ja-JP" altLang="ja-JP" sz="2800" b="1" dirty="0"/>
              <a:t>，水塊特性が水平的に</a:t>
            </a:r>
            <a:r>
              <a:rPr lang="ja-JP" altLang="ja-JP" sz="2800" b="1" dirty="0" smtClean="0"/>
              <a:t>一様</a:t>
            </a:r>
            <a:endParaRPr lang="en-US" altLang="ja-JP" sz="2800" b="1" dirty="0" smtClean="0"/>
          </a:p>
          <a:p>
            <a:pPr marL="514350" indent="-514350">
              <a:buAutoNum type="arabicParenR"/>
            </a:pPr>
            <a:r>
              <a:rPr lang="en-US" altLang="ja-JP" sz="2800" b="1" dirty="0"/>
              <a:t>25N</a:t>
            </a:r>
            <a:r>
              <a:rPr lang="ja-JP" altLang="ja-JP" sz="2800" b="1" dirty="0"/>
              <a:t>付近の混合層</a:t>
            </a:r>
            <a:r>
              <a:rPr lang="ja-JP" altLang="ja-JP" sz="2800" b="1" dirty="0" smtClean="0"/>
              <a:t>フロント</a:t>
            </a:r>
            <a:r>
              <a:rPr lang="ja-JP" altLang="en-US" sz="2800" b="1" dirty="0" smtClean="0"/>
              <a:t>の</a:t>
            </a:r>
            <a:r>
              <a:rPr lang="ja-JP" altLang="ja-JP" sz="2800" b="1" dirty="0" smtClean="0"/>
              <a:t>北で</a:t>
            </a:r>
            <a:r>
              <a:rPr lang="ja-JP" altLang="en-US" sz="2800" b="1" dirty="0" smtClean="0"/>
              <a:t>、</a:t>
            </a:r>
            <a:r>
              <a:rPr lang="ja-JP" altLang="ja-JP" sz="2800" b="1" dirty="0" smtClean="0"/>
              <a:t>黒潮</a:t>
            </a:r>
            <a:r>
              <a:rPr lang="ja-JP" altLang="ja-JP" sz="2800" b="1" dirty="0"/>
              <a:t>続流より</a:t>
            </a:r>
            <a:r>
              <a:rPr lang="ja-JP" altLang="ja-JP" sz="2800" b="1" dirty="0" smtClean="0"/>
              <a:t>南側</a:t>
            </a:r>
            <a:endParaRPr lang="en-US" altLang="ja-JP" sz="2800" b="1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71604" y="5857892"/>
            <a:ext cx="5929354" cy="769441"/>
          </a:xfrm>
          <a:prstGeom prst="rect">
            <a:avLst/>
          </a:prstGeom>
          <a:solidFill>
            <a:srgbClr val="FFFFCC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 smtClean="0">
                <a:solidFill>
                  <a:srgbClr val="0000FF"/>
                </a:solidFill>
              </a:rPr>
              <a:t>定点：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32-00’N,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144-00’E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2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1" t="10962" r="19897" b="7067"/>
          <a:stretch/>
        </p:blipFill>
        <p:spPr bwMode="auto">
          <a:xfrm>
            <a:off x="539552" y="393626"/>
            <a:ext cx="8172000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660232" y="1484784"/>
            <a:ext cx="108012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漂流ブイ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5157192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波浪ブイ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63888" y="3789040"/>
            <a:ext cx="6834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XCTD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8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28728" cy="128586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天気図</a:t>
            </a:r>
            <a:endParaRPr kumimoji="1" lang="ja-JP" altLang="en-US" dirty="0"/>
          </a:p>
        </p:txBody>
      </p:sp>
      <p:pic>
        <p:nvPicPr>
          <p:cNvPr id="3" name="図 2" descr="SPAS_022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1214422"/>
            <a:ext cx="2214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21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5" name="図 4" descr="SPAS_0222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7" name="図 6" descr="SPAS_0223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0" y="1428736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9" name="図 8" descr="SPAS_0224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24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1" name="図 10" descr="SPAS_0225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25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3" name="図 12" descr="SPAS_0226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26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5" name="図 14" descr="SPAS_0227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27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7" name="図 16" descr="SPAS_02281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0" y="133950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28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9" name="図 18" descr="SPAS_03011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1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21" name="図 20" descr="SPAS_03021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6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2" name="Picture 2" descr="C:\Users\kuniok\Documents\A-doc\航海関係\白鳳KH-14-1\ブイ航路図\trajectory_No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846073"/>
            <a:ext cx="7715244" cy="4011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2857520" cy="311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8447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81350"/>
            <a:ext cx="62198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図 6" descr="DSC01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428604"/>
            <a:ext cx="3735060" cy="2500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0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28728" cy="128586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天気図</a:t>
            </a:r>
            <a:endParaRPr kumimoji="1" lang="ja-JP" altLang="en-US" dirty="0"/>
          </a:p>
        </p:txBody>
      </p:sp>
      <p:pic>
        <p:nvPicPr>
          <p:cNvPr id="3" name="図 2" descr="SPAS_022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1214422"/>
            <a:ext cx="2214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21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5" name="図 4" descr="SPAS_0222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7" name="図 6" descr="SPAS_0223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36512" y="134076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9" name="図 8" descr="SPAS_0224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24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1" name="図 10" descr="SPAS_0225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0"/>
            <a:ext cx="7072313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25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3" name="図 12" descr="SPAS_0226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670" y="0"/>
            <a:ext cx="7072330" cy="685801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26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5" name="図 14" descr="SPAS_0227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27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7" name="図 16" descr="SPAS_02281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0" y="133950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28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19" name="図 18" descr="SPAS_03011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1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21" name="図 20" descr="SPAS_03021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1669" y="0"/>
            <a:ext cx="7072313" cy="68580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8" y="0"/>
            <a:ext cx="7072313" cy="68580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0" y="134076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7" y="0"/>
            <a:ext cx="7072313" cy="6858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22912" y="134076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4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7" y="-1"/>
            <a:ext cx="7072330" cy="685801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0" y="133950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>
                <a:solidFill>
                  <a:srgbClr val="0000FF"/>
                </a:solidFill>
              </a:rPr>
              <a:t>5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6" y="0"/>
            <a:ext cx="7072313" cy="685800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25240" y="133950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6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5" y="0"/>
            <a:ext cx="7072313" cy="685800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25240" y="1357298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>
                <a:solidFill>
                  <a:srgbClr val="0000FF"/>
                </a:solidFill>
              </a:rPr>
              <a:t>7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7" y="-2"/>
            <a:ext cx="7072314" cy="6858001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-36512" y="1331302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8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6" y="-1"/>
            <a:ext cx="7072311" cy="6857999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0" y="1331302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>
                <a:solidFill>
                  <a:srgbClr val="0000FF"/>
                </a:solidFill>
              </a:rPr>
              <a:t>9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6" y="19447"/>
            <a:ext cx="7072291" cy="6857979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-36512" y="1368816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10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6" y="25174"/>
            <a:ext cx="7046349" cy="6832823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-36512" y="1331302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11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38" y="25173"/>
            <a:ext cx="7046349" cy="6832823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-36512" y="1331302"/>
            <a:ext cx="2214546" cy="14465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0000FF"/>
                </a:solidFill>
              </a:rPr>
              <a:t>3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kumimoji="1" lang="ja-JP" altLang="en-US" sz="4400" b="1" dirty="0" smtClean="0">
                <a:solidFill>
                  <a:srgbClr val="0000FF"/>
                </a:solidFill>
              </a:rPr>
              <a:t>日</a:t>
            </a:r>
            <a:endParaRPr kumimoji="1" lang="en-US" altLang="ja-JP" sz="44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4400" b="1" dirty="0" smtClean="0">
                <a:solidFill>
                  <a:srgbClr val="0000FF"/>
                </a:solidFill>
              </a:rPr>
              <a:t>12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時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1" t="10962" r="19897" b="7067"/>
          <a:stretch/>
        </p:blipFill>
        <p:spPr bwMode="auto">
          <a:xfrm>
            <a:off x="539552" y="393626"/>
            <a:ext cx="8172000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660232" y="1484784"/>
            <a:ext cx="108012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漂流ブイ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5157192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波浪ブイ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63888" y="3789040"/>
            <a:ext cx="6834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XCTD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29058" y="4286256"/>
            <a:ext cx="714380" cy="785818"/>
          </a:xfrm>
          <a:prstGeom prst="rect">
            <a:avLst/>
          </a:prstGeom>
          <a:solidFill>
            <a:srgbClr val="CCFFFF">
              <a:alpha val="4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rot="16200000" flipH="1">
            <a:off x="750067" y="3107529"/>
            <a:ext cx="2143140" cy="642942"/>
          </a:xfrm>
          <a:prstGeom prst="straightConnector1">
            <a:avLst/>
          </a:prstGeom>
          <a:ln w="730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071670" y="4429132"/>
            <a:ext cx="2214578" cy="285752"/>
          </a:xfrm>
          <a:prstGeom prst="straightConnector1">
            <a:avLst/>
          </a:prstGeom>
          <a:ln w="730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4500562" y="4929198"/>
            <a:ext cx="3857652" cy="1143008"/>
          </a:xfrm>
          <a:prstGeom prst="straightConnector1">
            <a:avLst/>
          </a:prstGeom>
          <a:ln w="730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10800000">
            <a:off x="4429124" y="4714884"/>
            <a:ext cx="3714776" cy="1178728"/>
          </a:xfrm>
          <a:prstGeom prst="straightConnector1">
            <a:avLst/>
          </a:prstGeom>
          <a:ln w="730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3571868" y="5072074"/>
            <a:ext cx="928694" cy="500066"/>
          </a:xfrm>
          <a:prstGeom prst="straightConnector1">
            <a:avLst/>
          </a:prstGeom>
          <a:ln w="730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 flipH="1" flipV="1">
            <a:off x="3536149" y="4893479"/>
            <a:ext cx="785818" cy="571504"/>
          </a:xfrm>
          <a:prstGeom prst="straightConnector1">
            <a:avLst/>
          </a:prstGeom>
          <a:ln w="730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rot="10800000">
            <a:off x="1500166" y="3357562"/>
            <a:ext cx="2857520" cy="1250166"/>
          </a:xfrm>
          <a:prstGeom prst="straightConnector1">
            <a:avLst/>
          </a:prstGeom>
          <a:ln w="730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rot="16200000" flipV="1">
            <a:off x="803645" y="2553885"/>
            <a:ext cx="1535918" cy="142876"/>
          </a:xfrm>
          <a:prstGeom prst="straightConnector1">
            <a:avLst/>
          </a:prstGeom>
          <a:ln w="730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1571604" y="2393150"/>
            <a:ext cx="2357454" cy="1893106"/>
          </a:xfrm>
          <a:prstGeom prst="straightConnector1">
            <a:avLst/>
          </a:prstGeom>
          <a:ln w="73025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rot="10800000">
            <a:off x="1357290" y="2143116"/>
            <a:ext cx="2428892" cy="1714512"/>
          </a:xfrm>
          <a:prstGeom prst="straightConnector1">
            <a:avLst/>
          </a:prstGeom>
          <a:ln w="73025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118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1" t="10962" r="19897" b="7067"/>
          <a:stretch/>
        </p:blipFill>
        <p:spPr bwMode="auto">
          <a:xfrm>
            <a:off x="0" y="1261834"/>
            <a:ext cx="7072330" cy="535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554"/>
            <a:ext cx="7380312" cy="1043181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定点を囲む矩形沿いの測線での</a:t>
            </a:r>
            <a:r>
              <a:rPr lang="en-US" altLang="ja-JP" dirty="0" smtClean="0"/>
              <a:t>XCTD</a:t>
            </a:r>
            <a:r>
              <a:rPr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929158" y="1071546"/>
            <a:ext cx="4214842" cy="3786214"/>
            <a:chOff x="4929158" y="1071546"/>
            <a:chExt cx="4214842" cy="378621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158" y="1071546"/>
              <a:ext cx="4214842" cy="37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角丸四角形吹き出し 5"/>
            <p:cNvSpPr/>
            <p:nvPr/>
          </p:nvSpPr>
          <p:spPr>
            <a:xfrm>
              <a:off x="4929190" y="1071546"/>
              <a:ext cx="4214810" cy="3786214"/>
            </a:xfrm>
            <a:prstGeom prst="wedgeRoundRectCallout">
              <a:avLst>
                <a:gd name="adj1" fmla="val -82945"/>
                <a:gd name="adj2" fmla="val 44243"/>
                <a:gd name="adj3" fmla="val 16667"/>
              </a:avLst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940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5" y="0"/>
            <a:ext cx="4823159" cy="2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314008"/>
            <a:ext cx="4929222" cy="22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572008"/>
            <a:ext cx="4971012" cy="2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857884" y="78579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水温</a:t>
            </a:r>
            <a:endParaRPr kumimoji="1" lang="ja-JP" altLang="en-US" sz="4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00760" y="285749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 smtClean="0"/>
              <a:t>塩分</a:t>
            </a:r>
            <a:endParaRPr kumimoji="1" lang="ja-JP" altLang="en-US" sz="4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29322" y="5072074"/>
            <a:ext cx="2959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 smtClean="0"/>
              <a:t>ポテンシャル</a:t>
            </a:r>
            <a:endParaRPr lang="en-US" altLang="ja-JP" sz="4000" dirty="0" smtClean="0"/>
          </a:p>
          <a:p>
            <a:pPr algn="ctr"/>
            <a:r>
              <a:rPr kumimoji="1" lang="ja-JP" altLang="en-US" sz="4000" dirty="0" smtClean="0"/>
              <a:t>密度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2373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7" y="953456"/>
            <a:ext cx="79949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357422" y="2252955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0000"/>
                </a:solidFill>
              </a:rPr>
              <a:t>①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63221" y="2264727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②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124224" y="3038991"/>
            <a:ext cx="1266092" cy="1406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38047" y="2264727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③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214546" y="500042"/>
            <a:ext cx="4000528" cy="71438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定点</a:t>
            </a: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観測期間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857620" y="3038773"/>
            <a:ext cx="642942" cy="158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000760" y="3038773"/>
            <a:ext cx="642942" cy="158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214546" y="5181913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86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7620" y="5396227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32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929322" y="5396227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10+7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85918" y="5929330"/>
            <a:ext cx="540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計</a:t>
            </a:r>
            <a:r>
              <a:rPr lang="ja-JP" altLang="en-US" sz="4000" b="1" dirty="0" smtClean="0"/>
              <a:t>　</a:t>
            </a:r>
            <a:r>
              <a:rPr lang="en-US" altLang="ja-JP" sz="4000" b="1" dirty="0" smtClean="0"/>
              <a:t>145</a:t>
            </a:r>
            <a:r>
              <a:rPr lang="ja-JP" altLang="en-US" sz="4000" b="1" dirty="0" smtClean="0"/>
              <a:t> </a:t>
            </a:r>
            <a:r>
              <a:rPr kumimoji="1" lang="ja-JP" altLang="en-US" sz="4000" b="1" dirty="0" smtClean="0"/>
              <a:t>時間 </a:t>
            </a:r>
            <a:r>
              <a:rPr lang="ja-JP" altLang="en-US" sz="4000" b="1" dirty="0" smtClean="0"/>
              <a:t>（</a:t>
            </a:r>
            <a:r>
              <a:rPr kumimoji="1" lang="ja-JP" altLang="en-US" sz="4000" b="1" dirty="0" smtClean="0"/>
              <a:t>約</a:t>
            </a:r>
            <a:r>
              <a:rPr kumimoji="1" lang="en-US" altLang="ja-JP" sz="4000" b="1" dirty="0" smtClean="0"/>
              <a:t>6</a:t>
            </a:r>
            <a:r>
              <a:rPr kumimoji="1" lang="ja-JP" altLang="en-US" sz="4000" b="1" dirty="0" smtClean="0"/>
              <a:t>日間</a:t>
            </a:r>
            <a:r>
              <a:rPr lang="ja-JP" altLang="en-US" sz="4000" b="1" dirty="0" smtClean="0"/>
              <a:t>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343889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8" grpId="0"/>
      <p:bldP spid="19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91476" y="400110"/>
            <a:ext cx="8752523" cy="60532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1</a:t>
            </a:r>
            <a:r>
              <a:rPr kumimoji="1" lang="ja-JP" altLang="en-US" sz="36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日の定点観測スケジュール</a:t>
            </a:r>
            <a:endParaRPr kumimoji="1" lang="en-US" altLang="ja-JP" sz="3600" b="0" i="0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ＭＳ Ｐゴシック" pitchFamily="50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ＭＳ Ｐゴシック" pitchFamily="50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00-01: FRRF 0-200db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01-04: MSP 0-500db (6-cast)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04-05: FRRF 0-200db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05-12: MSP 0-500db (14-cast)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12-13: FRRF 0-200db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13-20: MSP 0-500db (14-cast)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21-23: </a:t>
            </a:r>
            <a:r>
              <a:rPr kumimoji="1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大気乱流航走 </a:t>
            </a: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(1</a:t>
            </a:r>
            <a:r>
              <a:rPr kumimoji="1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時間</a:t>
            </a: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23-24: CTD+</a:t>
            </a:r>
            <a:r>
              <a:rPr kumimoji="1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採水</a:t>
            </a:r>
            <a:r>
              <a:rPr kumimoji="1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ＭＳ Ｐゴシック" pitchFamily="50" charset="-128"/>
              </a:rPr>
              <a:t>(0-1000db, 1-cast)</a:t>
            </a:r>
            <a:endParaRPr kumimoji="1" lang="ja-JP" altLang="ja-JP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ＭＳ Ｐゴシック" pitchFamily="50" charset="-128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6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全員写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テキスト ボックス 4"/>
          <p:cNvSpPr txBox="1">
            <a:spLocks noChangeArrowheads="1"/>
          </p:cNvSpPr>
          <p:nvPr/>
        </p:nvSpPr>
        <p:spPr bwMode="auto">
          <a:xfrm>
            <a:off x="0" y="1182688"/>
            <a:ext cx="9144000" cy="2862322"/>
          </a:xfrm>
          <a:prstGeom prst="rect">
            <a:avLst/>
          </a:prstGeom>
          <a:solidFill>
            <a:srgbClr val="990099">
              <a:alpha val="61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平成</a:t>
            </a:r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22</a:t>
            </a:r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年度白鳳丸</a:t>
            </a:r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KH-11-3</a:t>
            </a:r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レグ</a:t>
            </a:r>
            <a:r>
              <a:rPr lang="ja-JP" altLang="ja-JP" sz="2800" b="1" dirty="0" smtClean="0">
                <a:solidFill>
                  <a:schemeClr val="bg1"/>
                </a:solidFill>
                <a:latin typeface="Calibri" pitchFamily="34" charset="0"/>
              </a:rPr>
              <a:t>２</a:t>
            </a:r>
            <a:endParaRPr lang="en-US" altLang="ja-JP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4000" b="1" dirty="0" smtClean="0">
                <a:solidFill>
                  <a:srgbClr val="FFFF00"/>
                </a:solidFill>
                <a:latin typeface="Calibri" pitchFamily="34" charset="0"/>
              </a:rPr>
              <a:t>2011</a:t>
            </a:r>
            <a:r>
              <a:rPr lang="ja-JP" altLang="en-US" sz="4000" b="1" dirty="0" smtClean="0">
                <a:solidFill>
                  <a:srgbClr val="FFFF00"/>
                </a:solidFill>
                <a:latin typeface="Calibri" pitchFamily="34" charset="0"/>
              </a:rPr>
              <a:t>年</a:t>
            </a:r>
            <a:r>
              <a:rPr lang="en-US" altLang="ja-JP" sz="4000" b="1" dirty="0" smtClean="0">
                <a:solidFill>
                  <a:srgbClr val="FFFF00"/>
                </a:solidFill>
                <a:latin typeface="Calibri" pitchFamily="34" charset="0"/>
              </a:rPr>
              <a:t>3</a:t>
            </a:r>
            <a:r>
              <a:rPr lang="ja-JP" altLang="en-US" sz="4000" b="1" dirty="0" smtClean="0">
                <a:solidFill>
                  <a:srgbClr val="FFFF00"/>
                </a:solidFill>
                <a:latin typeface="Calibri" pitchFamily="34" charset="0"/>
              </a:rPr>
              <a:t>月</a:t>
            </a:r>
            <a:r>
              <a:rPr lang="en-US" altLang="ja-JP" sz="4000" b="1" dirty="0" smtClean="0">
                <a:solidFill>
                  <a:srgbClr val="FFFF00"/>
                </a:solidFill>
                <a:latin typeface="Calibri" pitchFamily="34" charset="0"/>
              </a:rPr>
              <a:t>13</a:t>
            </a:r>
            <a:r>
              <a:rPr lang="ja-JP" altLang="en-US" sz="4000" b="1" dirty="0" smtClean="0">
                <a:solidFill>
                  <a:srgbClr val="FFFF00"/>
                </a:solidFill>
                <a:latin typeface="Calibri" pitchFamily="34" charset="0"/>
              </a:rPr>
              <a:t>日～</a:t>
            </a:r>
            <a:r>
              <a:rPr lang="en-US" altLang="ja-JP" sz="4000" b="1" dirty="0" smtClean="0">
                <a:solidFill>
                  <a:srgbClr val="FFFF00"/>
                </a:solidFill>
                <a:latin typeface="Calibri" pitchFamily="34" charset="0"/>
              </a:rPr>
              <a:t>23</a:t>
            </a:r>
            <a:r>
              <a:rPr lang="ja-JP" altLang="en-US" sz="4000" b="1" dirty="0" smtClean="0">
                <a:solidFill>
                  <a:srgbClr val="FFFF00"/>
                </a:solidFill>
                <a:latin typeface="Calibri" pitchFamily="34" charset="0"/>
              </a:rPr>
              <a:t>日</a:t>
            </a:r>
            <a:endParaRPr lang="ja-JP" altLang="ja-JP" sz="40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Aborted </a:t>
            </a:r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調査航海</a:t>
            </a:r>
            <a:r>
              <a:rPr lang="en-US" altLang="ja-JP" sz="2800" b="1" dirty="0">
                <a:solidFill>
                  <a:schemeClr val="bg1"/>
                </a:solidFill>
                <a:latin typeface="Calibri" pitchFamily="34" charset="0"/>
              </a:rPr>
              <a:t> </a:t>
            </a:r>
            <a:endParaRPr lang="ja-JP" altLang="ja-JP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黒潮続流域における大気海洋双方向作用の観測</a:t>
            </a:r>
          </a:p>
          <a:p>
            <a:pPr algn="ctr" eaLnBrk="1" hangingPunct="1"/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－中緯度海域における大気・海洋双方作用機構の解明を</a:t>
            </a:r>
            <a:endParaRPr lang="en-US" altLang="ja-JP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ja-JP" altLang="ja-JP" sz="2800" b="1" dirty="0">
                <a:solidFill>
                  <a:schemeClr val="bg1"/>
                </a:solidFill>
                <a:latin typeface="Calibri" pitchFamily="34" charset="0"/>
              </a:rPr>
              <a:t>目指した観測研究－</a:t>
            </a:r>
            <a:endParaRPr lang="ja-JP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6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84" r="31829"/>
          <a:stretch/>
        </p:blipFill>
        <p:spPr bwMode="auto">
          <a:xfrm>
            <a:off x="3940247" y="-592332"/>
            <a:ext cx="4556637" cy="778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84" r="31829"/>
          <a:stretch/>
        </p:blipFill>
        <p:spPr bwMode="auto">
          <a:xfrm>
            <a:off x="0" y="-630988"/>
            <a:ext cx="4693184" cy="80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1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571604" cy="142873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ＭＳＰ観測</a:t>
            </a:r>
            <a:endParaRPr kumimoji="1" lang="ja-JP" altLang="en-US" dirty="0"/>
          </a:p>
        </p:txBody>
      </p:sp>
      <p:pic>
        <p:nvPicPr>
          <p:cNvPr id="3" name="図 2" descr="epsil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0"/>
            <a:ext cx="7500958" cy="3202373"/>
          </a:xfrm>
          <a:prstGeom prst="rect">
            <a:avLst/>
          </a:prstGeom>
        </p:spPr>
      </p:pic>
      <p:pic>
        <p:nvPicPr>
          <p:cNvPr id="4" name="図 3" descr="te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3298913"/>
            <a:ext cx="7643834" cy="3559087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6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7" y="953456"/>
            <a:ext cx="79949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357422" y="2252955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0000"/>
                </a:solidFill>
              </a:rPr>
              <a:t>①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63221" y="2264727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②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124224" y="3038991"/>
            <a:ext cx="1266092" cy="1406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38047" y="2264727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③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214546" y="500042"/>
            <a:ext cx="4000528" cy="71438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定点</a:t>
            </a: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観測期間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857620" y="3038773"/>
            <a:ext cx="642942" cy="158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000760" y="3038773"/>
            <a:ext cx="642942" cy="158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214546" y="5181913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86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7620" y="5396227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32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929322" y="5396227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9966"/>
                </a:solidFill>
              </a:rPr>
              <a:t>10+7</a:t>
            </a:r>
            <a:r>
              <a:rPr kumimoji="1" lang="ja-JP" altLang="en-US" sz="2400" b="1" dirty="0" smtClean="0">
                <a:solidFill>
                  <a:srgbClr val="339966"/>
                </a:solidFill>
              </a:rPr>
              <a:t>時間</a:t>
            </a:r>
            <a:endParaRPr kumimoji="1" lang="ja-JP" altLang="en-US" sz="2400" b="1" dirty="0">
              <a:solidFill>
                <a:srgbClr val="339966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85918" y="5929330"/>
            <a:ext cx="540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計</a:t>
            </a:r>
            <a:r>
              <a:rPr lang="ja-JP" altLang="en-US" sz="4000" b="1" dirty="0" smtClean="0"/>
              <a:t>　</a:t>
            </a:r>
            <a:r>
              <a:rPr lang="en-US" altLang="ja-JP" sz="4000" b="1" dirty="0" smtClean="0"/>
              <a:t>145</a:t>
            </a:r>
            <a:r>
              <a:rPr lang="ja-JP" altLang="en-US" sz="4000" b="1" dirty="0" smtClean="0"/>
              <a:t> </a:t>
            </a:r>
            <a:r>
              <a:rPr kumimoji="1" lang="ja-JP" altLang="en-US" sz="4000" b="1" dirty="0" smtClean="0"/>
              <a:t>時間 </a:t>
            </a:r>
            <a:r>
              <a:rPr lang="ja-JP" altLang="en-US" sz="4000" b="1" dirty="0" smtClean="0"/>
              <a:t>（</a:t>
            </a:r>
            <a:r>
              <a:rPr kumimoji="1" lang="ja-JP" altLang="en-US" sz="4000" b="1" dirty="0" smtClean="0"/>
              <a:t>約</a:t>
            </a:r>
            <a:r>
              <a:rPr kumimoji="1" lang="en-US" altLang="ja-JP" sz="4000" b="1" dirty="0" smtClean="0"/>
              <a:t>6</a:t>
            </a:r>
            <a:r>
              <a:rPr kumimoji="1" lang="ja-JP" altLang="en-US" sz="4000" b="1" dirty="0" smtClean="0"/>
              <a:t>日間</a:t>
            </a:r>
            <a:r>
              <a:rPr lang="ja-JP" altLang="en-US" sz="4000" b="1" dirty="0" smtClean="0"/>
              <a:t>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343889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8" grpId="0"/>
      <p:bldP spid="19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cygwin\home\hatsu\KH-14-1\Sonde_DATA\BIN_FL\PNG\prs_anomS017-S0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cygwin\home\hatsu\KH-14-1\Sonde_DATA\BIN_FL\PNG\prs-pS046-S0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007863" y="219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CC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期間①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気圧偏差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579863" y="219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FF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期間② 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気圧偏差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6" name="Picture 2" descr="C:\cygwin\home\hatsu\KH-14-1\Sonde_DATA\BIN_FL\PNG\rh&amp;wind_S046-S0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cygwin\home\hatsu\KH-14-1\Sonde_DATA\BIN_FL\PNG\rh&amp;wind_S017-S0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1007863" y="3648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CC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期間①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　湿度と風　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579862" y="3648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FF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期間② 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湿度と風　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9483" y="3094646"/>
            <a:ext cx="2224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27</a:t>
            </a:r>
            <a:r>
              <a:rPr lang="ja-JP" altLang="en-US" dirty="0" smtClean="0"/>
              <a:t>日</a:t>
            </a:r>
            <a:r>
              <a:rPr lang="en-US" altLang="ja-JP" dirty="0" smtClean="0"/>
              <a:t>9</a:t>
            </a:r>
            <a:r>
              <a:rPr lang="ja-JP" altLang="en-US" dirty="0" smtClean="0"/>
              <a:t>時　　</a:t>
            </a:r>
            <a:r>
              <a:rPr lang="en-US" altLang="ja-JP" dirty="0" smtClean="0"/>
              <a:t>1</a:t>
            </a:r>
            <a:r>
              <a:rPr lang="ja-JP" altLang="en-US" dirty="0" smtClean="0"/>
              <a:t>日</a:t>
            </a:r>
            <a:r>
              <a:rPr lang="en-US" altLang="ja-JP" dirty="0" smtClean="0"/>
              <a:t>12</a:t>
            </a:r>
            <a:r>
              <a:rPr lang="ja-JP" altLang="en-US" dirty="0" smtClean="0"/>
              <a:t>時</a:t>
            </a:r>
            <a:endParaRPr kumimoji="1" lang="ja-JP" alt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157559" y="57148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2571736" y="1643050"/>
            <a:ext cx="1500198" cy="428628"/>
          </a:xfrm>
          <a:prstGeom prst="rightArrow">
            <a:avLst/>
          </a:prstGeom>
          <a:solidFill>
            <a:srgbClr val="CC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6215074" y="1857364"/>
            <a:ext cx="1500198" cy="428628"/>
          </a:xfrm>
          <a:prstGeom prst="rightArrow">
            <a:avLst/>
          </a:prstGeom>
          <a:solidFill>
            <a:srgbClr val="CC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71736" y="100010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CC"/>
                </a:solidFill>
              </a:rPr>
              <a:t>高圧化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43636" y="114298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CC"/>
                </a:solidFill>
              </a:rPr>
              <a:t>低</a:t>
            </a:r>
            <a:r>
              <a:rPr kumimoji="1" lang="ja-JP" altLang="en-US" sz="3600" dirty="0" smtClean="0">
                <a:solidFill>
                  <a:srgbClr val="FFFFCC"/>
                </a:solidFill>
              </a:rPr>
              <a:t>圧化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  <p:sp>
        <p:nvSpPr>
          <p:cNvPr id="16" name="右矢印 15"/>
          <p:cNvSpPr/>
          <p:nvPr/>
        </p:nvSpPr>
        <p:spPr>
          <a:xfrm rot="998546">
            <a:off x="1461058" y="4442747"/>
            <a:ext cx="2170010" cy="543163"/>
          </a:xfrm>
          <a:prstGeom prst="rightArrow">
            <a:avLst/>
          </a:prstGeom>
          <a:solidFill>
            <a:srgbClr val="FFFFCC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20476862">
            <a:off x="6003676" y="4528626"/>
            <a:ext cx="2088762" cy="807646"/>
          </a:xfrm>
          <a:prstGeom prst="rightArrow">
            <a:avLst/>
          </a:prstGeom>
          <a:solidFill>
            <a:srgbClr val="FFFFCC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7172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cygwin\home\hatsu\KH-14-1\Sonde_DATA\BIN_FL\PNG\tmpS046-S0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88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cygwin\home\hatsu\KH-14-1\Sonde_DATA\BIN_FL\PNG\tmp_anomS046-S0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70" y="3428998"/>
            <a:ext cx="4596064" cy="3447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cygwin\home\hatsu\KH-14-1\Sonde_DATA\BIN_FL\PNG\tmpS017-S04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" y="342900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cygwin\home\hatsu\KH-14-1\Sonde_DATA\BIN_FL\PNG\tmp_anomS017-S0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" y="3429000"/>
            <a:ext cx="4572250" cy="342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cygwin\home\hatsu\KH-14-1\Sonde_DATA\BIN_FL\PNG\rhS017-S04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"/>
            <a:ext cx="4571888" cy="3428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cygwin\home\hatsu\KH-14-1\Sonde_DATA\BIN_FL\PNG\rhS046-S0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007863" y="219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CC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期間① 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湿度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579751" y="219728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FF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期間② 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湿度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007863" y="3648644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CC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期間① </a:t>
            </a: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気温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579751" y="3648644"/>
            <a:ext cx="2813510" cy="3398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solidFill>
                  <a:srgbClr val="0000FF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期間② </a:t>
            </a:r>
            <a:r>
              <a:rPr lang="ja-JP" altLang="en-US" sz="2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気温</a:t>
            </a:r>
            <a:endParaRPr lang="ja-JP" altLang="en-US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9483" y="3094646"/>
            <a:ext cx="2224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27</a:t>
            </a:r>
            <a:r>
              <a:rPr lang="ja-JP" altLang="en-US" dirty="0" smtClean="0"/>
              <a:t>日</a:t>
            </a:r>
            <a:r>
              <a:rPr lang="en-US" altLang="ja-JP" dirty="0" smtClean="0"/>
              <a:t>9</a:t>
            </a:r>
            <a:r>
              <a:rPr lang="ja-JP" altLang="en-US" dirty="0" smtClean="0"/>
              <a:t>時　　</a:t>
            </a:r>
            <a:r>
              <a:rPr lang="en-US" altLang="ja-JP" dirty="0" smtClean="0"/>
              <a:t>1</a:t>
            </a:r>
            <a:r>
              <a:rPr lang="ja-JP" altLang="en-US" dirty="0" smtClean="0"/>
              <a:t>日</a:t>
            </a:r>
            <a:r>
              <a:rPr lang="en-US" altLang="ja-JP" dirty="0" smtClean="0"/>
              <a:t>12</a:t>
            </a:r>
            <a:r>
              <a:rPr lang="ja-JP" altLang="en-US" dirty="0" smtClean="0"/>
              <a:t>時</a:t>
            </a:r>
            <a:endParaRPr kumimoji="1" lang="ja-JP" alt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57559" y="3143248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6858016" y="1000108"/>
            <a:ext cx="642942" cy="1785950"/>
          </a:xfrm>
          <a:prstGeom prst="upDownArrow">
            <a:avLst/>
          </a:prstGeom>
          <a:solidFill>
            <a:srgbClr val="CCFFCC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1448517">
            <a:off x="2770416" y="867811"/>
            <a:ext cx="1223346" cy="571504"/>
          </a:xfrm>
          <a:prstGeom prst="rightArrow">
            <a:avLst/>
          </a:prstGeom>
          <a:solidFill>
            <a:srgbClr val="CCFF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 rot="1448517">
            <a:off x="2538529" y="1945045"/>
            <a:ext cx="1223346" cy="448564"/>
          </a:xfrm>
          <a:prstGeom prst="rightArrow">
            <a:avLst/>
          </a:prstGeom>
          <a:solidFill>
            <a:srgbClr val="CCFF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86248" y="1357298"/>
            <a:ext cx="1214446" cy="121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CC"/>
                </a:solidFill>
              </a:rPr>
              <a:t>鉛直構造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5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bashi\Desktop\KH-14-1\観測航海成果他\flux_data\first_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45962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bashi\Desktop\KH-14-1\観測航海成果他\flux_data\colorb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5877272"/>
            <a:ext cx="3900487" cy="49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99592" y="3938101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下向き長波</a:t>
            </a:r>
            <a:r>
              <a:rPr lang="ja-JP" altLang="en-US" dirty="0"/>
              <a:t>放射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4546" y="785794"/>
            <a:ext cx="4637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後方散乱強度（カラー）と雲底高度（黒丸）</a:t>
            </a:r>
            <a:endParaRPr kumimoji="1" lang="ja-JP" altLang="en-US" sz="2000" b="1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23528" y="3717033"/>
            <a:ext cx="2448272" cy="2473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23528" y="3696707"/>
            <a:ext cx="1656184" cy="2413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323528" y="3696707"/>
            <a:ext cx="1008112" cy="267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610824" y="5033997"/>
            <a:ext cx="284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Scattered and broken clouds</a:t>
            </a:r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2771799" y="4285213"/>
            <a:ext cx="2592289" cy="748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5779" y="3753436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雨</a:t>
            </a:r>
            <a:endParaRPr kumimoji="1" lang="ja-JP" alt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43042" y="0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0000CC"/>
                </a:solidFill>
              </a:rPr>
              <a:t>シーロメーター観測</a:t>
            </a:r>
            <a:endParaRPr kumimoji="1" lang="ja-JP" altLang="en-US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2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5163" y="-724"/>
            <a:ext cx="2014875" cy="461665"/>
          </a:xfrm>
          <a:prstGeom prst="rect">
            <a:avLst/>
          </a:prstGeom>
          <a:solidFill>
            <a:srgbClr val="0000CC">
              <a:alpha val="8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KH-14-1</a:t>
            </a:r>
            <a:r>
              <a:rPr lang="ja-JP" altLang="en-US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航海</a:t>
            </a:r>
            <a:endParaRPr lang="en-US" altLang="ja-JP" sz="2400" dirty="0" smtClean="0">
              <a:solidFill>
                <a:schemeClr val="bg1"/>
              </a:solidFill>
              <a:latin typeface="小塚明朝 Pro H" pitchFamily="18" charset="-128"/>
              <a:ea typeface="小塚明朝 Pro H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96" y="428604"/>
            <a:ext cx="4668904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" y="459386"/>
            <a:ext cx="4545703" cy="268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" y="3356992"/>
            <a:ext cx="4537932" cy="26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66" y="3286124"/>
            <a:ext cx="4590734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6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48597" y="-725"/>
            <a:ext cx="2014875" cy="461665"/>
          </a:xfrm>
          <a:prstGeom prst="rect">
            <a:avLst/>
          </a:prstGeom>
          <a:solidFill>
            <a:srgbClr val="0000CC">
              <a:alpha val="8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KH-14-1</a:t>
            </a:r>
            <a:r>
              <a:rPr lang="ja-JP" altLang="en-US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航海</a:t>
            </a:r>
            <a:endParaRPr lang="en-US" altLang="ja-JP" sz="2400" dirty="0" smtClean="0">
              <a:solidFill>
                <a:schemeClr val="bg1"/>
              </a:solidFill>
              <a:latin typeface="小塚明朝 Pro H" pitchFamily="18" charset="-128"/>
              <a:ea typeface="小塚明朝 Pro H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4" descr="熱収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72065" cy="292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9144000" cy="407194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7084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5163" y="-724"/>
            <a:ext cx="2014875" cy="461665"/>
          </a:xfrm>
          <a:prstGeom prst="rect">
            <a:avLst/>
          </a:prstGeom>
          <a:solidFill>
            <a:srgbClr val="0000CC">
              <a:alpha val="8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KH-14-1</a:t>
            </a:r>
            <a:r>
              <a:rPr lang="ja-JP" altLang="en-US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航海</a:t>
            </a:r>
            <a:endParaRPr lang="en-US" altLang="ja-JP" sz="2400" dirty="0" smtClean="0">
              <a:solidFill>
                <a:schemeClr val="bg1"/>
              </a:solidFill>
              <a:latin typeface="小塚明朝 Pro H" pitchFamily="18" charset="-128"/>
              <a:ea typeface="小塚明朝 Pro H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857232"/>
            <a:ext cx="9286908" cy="533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206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2014875" cy="461665"/>
          </a:xfrm>
          <a:prstGeom prst="rect">
            <a:avLst/>
          </a:prstGeom>
          <a:solidFill>
            <a:srgbClr val="0000CC">
              <a:alpha val="8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KH-14-1</a:t>
            </a:r>
            <a:r>
              <a:rPr lang="ja-JP" altLang="en-US" sz="2400" dirty="0" smtClean="0">
                <a:solidFill>
                  <a:schemeClr val="bg1"/>
                </a:solidFill>
                <a:latin typeface="小塚明朝 Pro H" pitchFamily="18" charset="-128"/>
                <a:ea typeface="小塚明朝 Pro H" pitchFamily="18" charset="-128"/>
                <a:cs typeface="Times New Roman" panose="02020603050405020304" pitchFamily="18" charset="0"/>
              </a:rPr>
              <a:t>航海</a:t>
            </a:r>
            <a:endParaRPr lang="en-US" altLang="ja-JP" sz="2400" dirty="0" smtClean="0">
              <a:solidFill>
                <a:schemeClr val="bg1"/>
              </a:solidFill>
              <a:latin typeface="小塚明朝 Pro H" pitchFamily="18" charset="-128"/>
              <a:ea typeface="小塚明朝 Pro H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" y="500042"/>
            <a:ext cx="8763000" cy="57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57559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右矢印 5"/>
          <p:cNvSpPr/>
          <p:nvPr/>
        </p:nvSpPr>
        <p:spPr>
          <a:xfrm rot="2398689">
            <a:off x="4849654" y="3962036"/>
            <a:ext cx="2903492" cy="363819"/>
          </a:xfrm>
          <a:prstGeom prst="rightArrow">
            <a:avLst/>
          </a:prstGeom>
          <a:solidFill>
            <a:srgbClr val="CCFFFF">
              <a:alpha val="65000"/>
            </a:srgbClr>
          </a:solidFill>
          <a:ln w="349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35429" y="1858064"/>
            <a:ext cx="5064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00CC00"/>
                </a:solidFill>
              </a:rPr>
              <a:t>①</a:t>
            </a:r>
            <a:endParaRPr kumimoji="1" lang="ja-JP" altLang="en-US" sz="2800" b="1" dirty="0">
              <a:solidFill>
                <a:srgbClr val="00CC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49941" y="1643750"/>
            <a:ext cx="5064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CC00"/>
                </a:solidFill>
              </a:rPr>
              <a:t>②</a:t>
            </a:r>
            <a:endParaRPr kumimoji="1" lang="ja-JP" altLang="en-US" sz="2800" b="1" dirty="0">
              <a:solidFill>
                <a:srgbClr val="00CC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357290" y="3071810"/>
            <a:ext cx="2214578" cy="12422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358082" y="1643050"/>
            <a:ext cx="714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00CC00"/>
                </a:solidFill>
              </a:rPr>
              <a:t>③</a:t>
            </a:r>
            <a:endParaRPr kumimoji="1" lang="ja-JP" altLang="en-US" sz="2800" b="1" dirty="0">
              <a:solidFill>
                <a:srgbClr val="00CC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4071934" y="3071810"/>
            <a:ext cx="1000132" cy="1588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7143768" y="3071810"/>
            <a:ext cx="1071570" cy="650"/>
          </a:xfrm>
          <a:prstGeom prst="straightConnector1">
            <a:avLst/>
          </a:prstGeom>
          <a:ln w="76200">
            <a:solidFill>
              <a:srgbClr val="00C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143504" y="1643050"/>
            <a:ext cx="2143140" cy="1200329"/>
          </a:xfrm>
          <a:prstGeom prst="rect">
            <a:avLst/>
          </a:prstGeom>
          <a:solidFill>
            <a:srgbClr val="CCFFCC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0000CC"/>
                </a:solidFill>
              </a:rPr>
              <a:t>気象擾乱の通過</a:t>
            </a:r>
            <a:endParaRPr kumimoji="1" lang="ja-JP" altLang="en-US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9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916238" y="0"/>
            <a:ext cx="19431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4400">
                <a:solidFill>
                  <a:srgbClr val="9900CC"/>
                </a:solidFill>
              </a:rPr>
              <a:t>背　景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42988" y="5516563"/>
            <a:ext cx="7632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ja-JP" altLang="en-US" sz="3200">
                <a:solidFill>
                  <a:srgbClr val="0000FF"/>
                </a:solidFill>
                <a:latin typeface="ＭＳ Ｐゴシック" pitchFamily="50" charset="-128"/>
              </a:rPr>
              <a:t>熱帯域を除くと、過去の観測例は殆どない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ja-JP" sz="3200">
                <a:solidFill>
                  <a:srgbClr val="0000FF"/>
                </a:solidFill>
                <a:latin typeface="ＭＳ Ｐゴシック" pitchFamily="50" charset="-128"/>
              </a:rPr>
              <a:t>(</a:t>
            </a:r>
            <a:r>
              <a:rPr lang="ja-JP" altLang="en-US" sz="3200">
                <a:solidFill>
                  <a:srgbClr val="0000FF"/>
                </a:solidFill>
                <a:latin typeface="ＭＳ Ｐゴシック" pitchFamily="50" charset="-128"/>
              </a:rPr>
              <a:t>特に冬季）</a:t>
            </a:r>
            <a:endParaRPr lang="ja-JP" altLang="en-US" sz="3200">
              <a:latin typeface="ＭＳ Ｐゴシック" pitchFamily="50" charset="-128"/>
            </a:endParaRP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323850" y="3284538"/>
            <a:ext cx="8459788" cy="984250"/>
          </a:xfrm>
          <a:prstGeom prst="rect">
            <a:avLst/>
          </a:prstGeom>
          <a:noFill/>
          <a:ln w="38100">
            <a:solidFill>
              <a:srgbClr val="0101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ja-JP" altLang="en-US" sz="2800"/>
              <a:t>同海域おいて</a:t>
            </a:r>
            <a:r>
              <a:rPr lang="ja-JP" altLang="en-US" sz="2800" b="1">
                <a:solidFill>
                  <a:srgbClr val="0101FF"/>
                </a:solidFill>
              </a:rPr>
              <a:t>大気混合層</a:t>
            </a:r>
            <a:r>
              <a:rPr lang="ja-JP" altLang="en-US" sz="2800"/>
              <a:t>・</a:t>
            </a:r>
            <a:r>
              <a:rPr lang="ja-JP" altLang="en-US" sz="2800">
                <a:solidFill>
                  <a:srgbClr val="CC0000"/>
                </a:solidFill>
              </a:rPr>
              <a:t>海面フラックス過程</a:t>
            </a:r>
            <a:r>
              <a:rPr lang="ja-JP" altLang="en-US" sz="2800"/>
              <a:t>および</a:t>
            </a:r>
          </a:p>
          <a:p>
            <a:pPr algn="ctr"/>
            <a:r>
              <a:rPr lang="ja-JP" altLang="en-US" sz="2800" b="1">
                <a:solidFill>
                  <a:srgbClr val="336600"/>
                </a:solidFill>
              </a:rPr>
              <a:t>海洋内部（混合層）</a:t>
            </a:r>
            <a:r>
              <a:rPr lang="ja-JP" altLang="en-US" sz="2800"/>
              <a:t>を一体とした観測 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23850" y="692150"/>
            <a:ext cx="8208963" cy="617538"/>
          </a:xfrm>
          <a:prstGeom prst="rect">
            <a:avLst/>
          </a:prstGeom>
          <a:noFill/>
          <a:ln w="38100">
            <a:solidFill>
              <a:srgbClr val="0101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336600"/>
                </a:solidFill>
              </a:rPr>
              <a:t>黒潮続流域</a:t>
            </a:r>
            <a:r>
              <a:rPr lang="ja-JP" altLang="en-US" sz="3200"/>
              <a:t>：海洋から大気への膨大な熱輸送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539750" y="1700213"/>
            <a:ext cx="7993063" cy="1095375"/>
          </a:xfrm>
          <a:prstGeom prst="rect">
            <a:avLst/>
          </a:prstGeom>
          <a:noFill/>
          <a:ln w="28575">
            <a:solidFill>
              <a:srgbClr val="0101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3200" b="1">
                <a:latin typeface="ＭＳ Ｐゴシック" pitchFamily="50" charset="-128"/>
              </a:rPr>
              <a:t>日本付近の天候だけでなく、</a:t>
            </a:r>
          </a:p>
          <a:p>
            <a:pPr eaLnBrk="1" hangingPunct="1"/>
            <a:r>
              <a:rPr lang="ja-JP" altLang="en-US" sz="3200" b="1">
                <a:latin typeface="ＭＳ Ｐゴシック" pitchFamily="50" charset="-128"/>
              </a:rPr>
              <a:t>世界中の気象・気候変動に多大な影響 </a:t>
            </a:r>
          </a:p>
        </p:txBody>
      </p:sp>
      <p:sp>
        <p:nvSpPr>
          <p:cNvPr id="5127" name="AutoShape 10"/>
          <p:cNvSpPr>
            <a:spLocks noChangeArrowheads="1"/>
          </p:cNvSpPr>
          <p:nvPr/>
        </p:nvSpPr>
        <p:spPr bwMode="auto">
          <a:xfrm>
            <a:off x="4140200" y="1341438"/>
            <a:ext cx="360363" cy="3603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FFCC"/>
          </a:solidFill>
          <a:ln w="38100">
            <a:solidFill>
              <a:srgbClr val="0101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28" name="AutoShape 12"/>
          <p:cNvSpPr>
            <a:spLocks noChangeArrowheads="1"/>
          </p:cNvSpPr>
          <p:nvPr/>
        </p:nvSpPr>
        <p:spPr bwMode="auto">
          <a:xfrm>
            <a:off x="4211638" y="2852738"/>
            <a:ext cx="360362" cy="3603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FFCC"/>
          </a:solidFill>
          <a:ln w="38100">
            <a:solidFill>
              <a:srgbClr val="0101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29" name="Rectangle 13"/>
          <p:cNvSpPr>
            <a:spLocks noChangeArrowheads="1"/>
          </p:cNvSpPr>
          <p:nvPr/>
        </p:nvSpPr>
        <p:spPr bwMode="auto">
          <a:xfrm>
            <a:off x="2339975" y="4581525"/>
            <a:ext cx="4211638" cy="698500"/>
          </a:xfrm>
          <a:prstGeom prst="rect">
            <a:avLst/>
          </a:prstGeom>
          <a:solidFill>
            <a:srgbClr val="FFFF99">
              <a:alpha val="47058"/>
            </a:srgbClr>
          </a:solidFill>
          <a:ln w="57150" cmpd="thinThick">
            <a:solidFill>
              <a:srgbClr val="99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ja-JP" sz="3600" b="1">
                <a:solidFill>
                  <a:srgbClr val="CC0000"/>
                </a:solidFill>
              </a:rPr>
              <a:t>(</a:t>
            </a:r>
            <a:r>
              <a:rPr lang="ja-JP" altLang="en-US" sz="3600" b="1">
                <a:solidFill>
                  <a:srgbClr val="CC0000"/>
                </a:solidFill>
              </a:rPr>
              <a:t>三位</a:t>
            </a:r>
            <a:r>
              <a:rPr lang="en-US" altLang="ja-JP" sz="3600" b="1">
                <a:solidFill>
                  <a:srgbClr val="CC0000"/>
                </a:solidFill>
              </a:rPr>
              <a:t>)</a:t>
            </a:r>
            <a:r>
              <a:rPr lang="ja-JP" altLang="en-US" sz="3600" b="1">
                <a:solidFill>
                  <a:srgbClr val="CC0000"/>
                </a:solidFill>
              </a:rPr>
              <a:t>一体</a:t>
            </a:r>
            <a:r>
              <a:rPr lang="ja-JP" altLang="en-US" sz="3600"/>
              <a:t>の観測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3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14620"/>
            <a:ext cx="5391395" cy="5383704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2277980" y="4768427"/>
            <a:ext cx="176463" cy="192505"/>
          </a:xfrm>
          <a:prstGeom prst="ellipse">
            <a:avLst/>
          </a:prstGeom>
          <a:solidFill>
            <a:srgbClr val="FE32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5429256" y="2428868"/>
            <a:ext cx="4071966" cy="4103133"/>
            <a:chOff x="5550567" y="1250595"/>
            <a:chExt cx="3930315" cy="410313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504" t="57846" r="54798" b="11783"/>
            <a:stretch/>
          </p:blipFill>
          <p:spPr bwMode="auto">
            <a:xfrm>
              <a:off x="5715008" y="1500174"/>
              <a:ext cx="2895145" cy="350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240380" y="4984396"/>
              <a:ext cx="324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143</a:t>
              </a:r>
              <a:r>
                <a:rPr kumimoji="1" lang="ja-JP" altLang="en-US" dirty="0" smtClean="0"/>
                <a:t>　　　　　</a:t>
              </a:r>
              <a:r>
                <a:rPr kumimoji="1" lang="en-US" altLang="ja-JP" dirty="0" smtClean="0"/>
                <a:t>144</a:t>
              </a:r>
              <a:r>
                <a:rPr kumimoji="1" lang="ja-JP" altLang="en-US" dirty="0" smtClean="0"/>
                <a:t>　　　　　</a:t>
              </a:r>
              <a:r>
                <a:rPr kumimoji="1" lang="en-US" altLang="ja-JP" dirty="0" smtClean="0"/>
                <a:t>145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371346" y="3667723"/>
              <a:ext cx="97856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ブイ</a:t>
              </a:r>
              <a:endParaRPr kumimoji="1" lang="ja-JP" altLang="en-US" sz="2000" b="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550567" y="2935704"/>
              <a:ext cx="97856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ブイ</a:t>
              </a:r>
              <a:endParaRPr kumimoji="1" lang="ja-JP" altLang="en-US" sz="20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642110" y="2439342"/>
              <a:ext cx="536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32</a:t>
              </a:r>
              <a:endParaRPr kumimoji="1" lang="ja-JP" altLang="en-US" sz="20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8624472" y="3628089"/>
              <a:ext cx="536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33</a:t>
              </a:r>
              <a:endParaRPr kumimoji="1" lang="ja-JP" altLang="en-US" sz="20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624472" y="1250595"/>
              <a:ext cx="536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34</a:t>
              </a:r>
              <a:endParaRPr kumimoji="1" lang="ja-JP" altLang="en-US" sz="2000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3571868" y="0"/>
            <a:ext cx="3250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その他の観測</a:t>
            </a:r>
            <a:endParaRPr kumimoji="1" lang="ja-JP" altLang="en-US" sz="2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8" name="図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2918"/>
            <a:ext cx="4800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715008" y="642918"/>
            <a:ext cx="278608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smtClean="0">
                <a:solidFill>
                  <a:srgbClr val="0000FF"/>
                </a:solidFill>
              </a:rPr>
              <a:t>アルゴフロート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5286380" y="1214422"/>
            <a:ext cx="3500462" cy="12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テキスト ボックス 10"/>
          <p:cNvSpPr txBox="1"/>
          <p:nvPr/>
        </p:nvSpPr>
        <p:spPr>
          <a:xfrm>
            <a:off x="0" y="285728"/>
            <a:ext cx="357190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rgbClr val="0000CC"/>
                </a:solidFill>
              </a:rPr>
              <a:t>水中グライダー</a:t>
            </a:r>
            <a:endParaRPr kumimoji="1" lang="ja-JP" altLang="en-US" sz="3200" b="1" dirty="0">
              <a:solidFill>
                <a:srgbClr val="0000CC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71868" y="2786058"/>
            <a:ext cx="2143140" cy="1200329"/>
          </a:xfrm>
          <a:prstGeom prst="rect">
            <a:avLst/>
          </a:prstGeom>
          <a:solidFill>
            <a:srgbClr val="CCFFCC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0000CC"/>
                </a:solidFill>
              </a:rPr>
              <a:t>気象擾乱の通過</a:t>
            </a:r>
            <a:endParaRPr kumimoji="1" lang="ja-JP" altLang="en-US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9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774" y="141670"/>
            <a:ext cx="8785099" cy="3429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774" y="3580906"/>
            <a:ext cx="8788370" cy="343027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96275" y="2900012"/>
            <a:ext cx="10781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水温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6275" y="6261509"/>
            <a:ext cx="10781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塩分</a:t>
            </a:r>
            <a:endParaRPr kumimoji="1" lang="ja-JP" altLang="en-US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259477" y="152014"/>
            <a:ext cx="1" cy="61122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746672" y="152014"/>
            <a:ext cx="1" cy="61122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35429" y="3309060"/>
            <a:ext cx="12194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rgbClr val="FF0000"/>
                </a:solidFill>
              </a:rPr>
              <a:t>①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-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②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4889015" y="152014"/>
            <a:ext cx="1" cy="611223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31358" y="3272547"/>
            <a:ext cx="12194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rgbClr val="FF0000"/>
                </a:solidFill>
              </a:rPr>
              <a:t>②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-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③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4625" y="3319296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②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806" y="266682"/>
            <a:ext cx="198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グライダ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ー</a:t>
            </a:r>
            <a:endParaRPr kumimoji="1" lang="ja-JP" altLang="en-US" sz="2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5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342899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92867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海面乱流フラックス観測</a:t>
            </a:r>
            <a:endParaRPr lang="en-US" altLang="ja-JP" sz="3200" dirty="0" smtClean="0"/>
          </a:p>
          <a:p>
            <a:r>
              <a:rPr lang="ja-JP" altLang="en-US" sz="3200" dirty="0" smtClean="0"/>
              <a:t>（渦相関法）</a:t>
            </a:r>
            <a:endParaRPr kumimoji="1" lang="ja-JP" altLang="en-US" sz="3200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71612"/>
            <a:ext cx="2643206" cy="182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4572000" y="642918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超音波風速計による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海面直上の風観測</a:t>
            </a:r>
            <a:endParaRPr kumimoji="1" lang="ja-JP" altLang="en-US" sz="2800" dirty="0"/>
          </a:p>
        </p:txBody>
      </p:sp>
      <p:pic>
        <p:nvPicPr>
          <p:cNvPr id="8" name="図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357694"/>
            <a:ext cx="3048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5214942" y="3429000"/>
            <a:ext cx="3286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GPS</a:t>
            </a:r>
            <a:r>
              <a:rPr lang="ja-JP" altLang="en-US" sz="2800" dirty="0" smtClean="0"/>
              <a:t>波浪ブイによる連続波浪観測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14546" y="0"/>
            <a:ext cx="32500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その他の観測</a:t>
            </a:r>
            <a:endParaRPr kumimoji="1" lang="ja-JP" altLang="en-US" sz="3200" dirty="0">
              <a:solidFill>
                <a:srgbClr val="0000FF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20688"/>
            <a:ext cx="7128792" cy="338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88" y="3805560"/>
            <a:ext cx="3110033" cy="305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2637"/>
            <a:ext cx="40513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93" y="957872"/>
            <a:ext cx="2824207" cy="18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サブタイトル 4"/>
          <p:cNvSpPr>
            <a:spLocks noGrp="1"/>
          </p:cNvSpPr>
          <p:nvPr>
            <p:ph type="subTitle" idx="1"/>
          </p:nvPr>
        </p:nvSpPr>
        <p:spPr>
          <a:xfrm>
            <a:off x="467544" y="0"/>
            <a:ext cx="6390472" cy="64291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ja-JP" altLang="en-US" sz="4400" dirty="0" smtClean="0">
                <a:solidFill>
                  <a:schemeClr val="tx1"/>
                </a:solidFill>
              </a:rPr>
              <a:t>小型ブイ式</a:t>
            </a:r>
            <a:r>
              <a:rPr lang="en-US" altLang="ja-JP" sz="4400" dirty="0" smtClean="0">
                <a:solidFill>
                  <a:schemeClr val="tx1"/>
                </a:solidFill>
              </a:rPr>
              <a:t>GPS</a:t>
            </a:r>
            <a:r>
              <a:rPr lang="ja-JP" altLang="en-US" sz="4400" dirty="0" smtClean="0">
                <a:solidFill>
                  <a:schemeClr val="tx1"/>
                </a:solidFill>
              </a:rPr>
              <a:t>波浪計</a:t>
            </a:r>
            <a:endParaRPr kumimoji="1" lang="ja-JP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00306"/>
            <a:ext cx="9144001" cy="4357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1214422"/>
            <a:ext cx="4693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CC"/>
                </a:solidFill>
              </a:rPr>
              <a:t>厳冬期の観測の困難さ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785926"/>
            <a:ext cx="485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FFCC"/>
                </a:solidFill>
              </a:rPr>
              <a:t>　（ヒーブツー前提の観測計画）</a:t>
            </a:r>
            <a:endParaRPr kumimoji="1" lang="ja-JP" altLang="en-US" sz="2800" dirty="0">
              <a:solidFill>
                <a:srgbClr val="FFFF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CC"/>
                </a:solidFill>
              </a:rPr>
              <a:t>大気擾乱の通過直後の観測が</a:t>
            </a:r>
            <a:endParaRPr kumimoji="1" lang="en-US" altLang="ja-JP" sz="3600" dirty="0" smtClean="0">
              <a:solidFill>
                <a:srgbClr val="FFFFCC"/>
              </a:solidFill>
            </a:endParaRPr>
          </a:p>
          <a:p>
            <a:r>
              <a:rPr lang="ja-JP" altLang="en-US" sz="3600" dirty="0" smtClean="0">
                <a:solidFill>
                  <a:srgbClr val="FFFFCC"/>
                </a:solidFill>
              </a:rPr>
              <a:t>　　</a:t>
            </a:r>
            <a:r>
              <a:rPr lang="ja-JP" altLang="en-US" sz="3600" dirty="0" smtClean="0">
                <a:solidFill>
                  <a:srgbClr val="FFFFCC"/>
                </a:solidFill>
              </a:rPr>
              <a:t>出来なかった</a:t>
            </a:r>
            <a:r>
              <a:rPr lang="ja-JP" altLang="en-US" sz="3600" dirty="0" smtClean="0">
                <a:solidFill>
                  <a:srgbClr val="FFFFCC"/>
                </a:solidFill>
              </a:rPr>
              <a:t>。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4714876" y="1357298"/>
            <a:ext cx="571504" cy="357190"/>
          </a:xfrm>
          <a:prstGeom prst="rightArrow">
            <a:avLst/>
          </a:prstGeom>
          <a:solidFill>
            <a:srgbClr val="FFFFCC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66015" y="121442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CC"/>
                </a:solidFill>
              </a:rPr>
              <a:t>次期</a:t>
            </a:r>
            <a:r>
              <a:rPr kumimoji="1" lang="ja-JP" altLang="en-US" sz="3600" dirty="0" smtClean="0">
                <a:solidFill>
                  <a:srgbClr val="FFFFCC"/>
                </a:solidFill>
              </a:rPr>
              <a:t>観測計画は？</a:t>
            </a:r>
            <a:endParaRPr kumimoji="1" lang="ja-JP" altLang="en-US" sz="36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2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4"/>
          <p:cNvSpPr txBox="1">
            <a:spLocks noChangeArrowheads="1"/>
          </p:cNvSpPr>
          <p:nvPr/>
        </p:nvSpPr>
        <p:spPr bwMode="auto">
          <a:xfrm>
            <a:off x="468313" y="9810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292" name="テキスト ボックス 6"/>
          <p:cNvSpPr txBox="1">
            <a:spLocks noChangeArrowheads="1"/>
          </p:cNvSpPr>
          <p:nvPr/>
        </p:nvSpPr>
        <p:spPr bwMode="auto">
          <a:xfrm>
            <a:off x="395288" y="765175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293" name="テキスト ボックス 7"/>
          <p:cNvSpPr txBox="1">
            <a:spLocks noChangeArrowheads="1"/>
          </p:cNvSpPr>
          <p:nvPr/>
        </p:nvSpPr>
        <p:spPr bwMode="auto">
          <a:xfrm>
            <a:off x="179388" y="401638"/>
            <a:ext cx="77406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岩坂 直人　　海洋大・海工　　</a:t>
            </a:r>
            <a:r>
              <a:rPr lang="ja-JP" altLang="en-US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海洋観測の総括，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CTD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須賀 利雄　　東北大・理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CTD</a:t>
            </a:r>
            <a:r>
              <a:rPr lang="ja-JP" altLang="ja-JP" sz="2000" b="1" dirty="0" err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，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XCTD</a:t>
            </a:r>
            <a:r>
              <a:rPr lang="ja-JP" altLang="ja-JP" sz="2000" b="1" dirty="0" err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，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フロート観測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岡 英太郎　　東大・大海研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海洋観測全般，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CTD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小松 幸生　　東大・新領域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漂流ブイ観測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柳本 大吾　　東大・大海研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化学分析，塩分検定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植原 量行　　東海大・海洋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海洋乱流観測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鋤柄 千穂　　名大・地水研セ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化学分析（栄養塩）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,</a:t>
            </a:r>
            <a:r>
              <a:rPr lang="ja-JP" altLang="en-US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FRRF</a:t>
            </a:r>
            <a:endParaRPr lang="ja-JP" altLang="ja-JP" sz="2000" b="1" dirty="0">
              <a:solidFill>
                <a:srgbClr val="C00000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川合 義美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JAMSTEC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XCTD, XCP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永野 憲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JAMSTEC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海洋混合層観測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井上 龍一郎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JAMSTEC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グライダー観測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久保田 雅久　東海大・海洋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海面フラックスの検証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塚本 修　　　岡山大・理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大気境界層観測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根田 昌典　　京大・理　　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大気乱流・波浪ブイ観測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鈴木 直弥　　近大・理工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大気乱流・波浪ブイ観測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近藤 文義　　東大・大海研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大気境界層観測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立花 義裕　　三重大・生資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GPS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ゾンデ観測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谷本 陽一　　北大・地環研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気象観測（八丈島にて）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村山 利幸　　海洋大・海工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シーロメータ観測</a:t>
            </a:r>
          </a:p>
          <a:p>
            <a:pPr eaLnBrk="1" hangingPunct="1"/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小橋  史明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海洋大・海工　　</a:t>
            </a:r>
            <a:r>
              <a:rPr lang="en-US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GPS</a:t>
            </a:r>
            <a:r>
              <a:rPr lang="ja-JP" altLang="ja-JP" sz="2000" b="1" dirty="0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ゾンデ観測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富田 裕之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JAMSTEC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大気境界層観測</a:t>
            </a:r>
          </a:p>
          <a:p>
            <a:pPr eaLnBrk="1" hangingPunct="1"/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石井 雅男　　気象研・地化　　</a:t>
            </a:r>
            <a:r>
              <a:rPr lang="en-US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ja-JP" sz="20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炭酸系観測・分析</a:t>
            </a:r>
            <a:endParaRPr lang="ja-JP" altLang="en-US" sz="20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294" name="Text Box 2"/>
          <p:cNvSpPr txBox="1">
            <a:spLocks noChangeArrowheads="1"/>
          </p:cNvSpPr>
          <p:nvPr/>
        </p:nvSpPr>
        <p:spPr bwMode="auto">
          <a:xfrm>
            <a:off x="58738" y="0"/>
            <a:ext cx="583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800" b="1">
                <a:solidFill>
                  <a:srgbClr val="0033CC"/>
                </a:solidFill>
              </a:rPr>
              <a:t>研究分担者　　所属　　　　　役割分担</a:t>
            </a:r>
            <a:endParaRPr lang="en-US" altLang="ja-JP" sz="2800" b="1">
              <a:solidFill>
                <a:srgbClr val="0033CC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86644" y="928670"/>
            <a:ext cx="1857356" cy="1323439"/>
          </a:xfrm>
          <a:prstGeom prst="rect">
            <a:avLst/>
          </a:prstGeom>
          <a:solidFill>
            <a:srgbClr val="CCFFFF">
              <a:alpha val="7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rgbClr val="C00000"/>
                </a:solidFill>
              </a:rPr>
              <a:t>赤が　乗船者</a:t>
            </a:r>
            <a:endParaRPr kumimoji="1" lang="ja-JP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93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4"/>
          <p:cNvSpPr txBox="1">
            <a:spLocks noChangeArrowheads="1"/>
          </p:cNvSpPr>
          <p:nvPr/>
        </p:nvSpPr>
        <p:spPr bwMode="auto">
          <a:xfrm>
            <a:off x="468313" y="9810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292" name="テキスト ボックス 6"/>
          <p:cNvSpPr txBox="1">
            <a:spLocks noChangeArrowheads="1"/>
          </p:cNvSpPr>
          <p:nvPr/>
        </p:nvSpPr>
        <p:spPr bwMode="auto">
          <a:xfrm>
            <a:off x="395288" y="765175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293" name="テキスト ボックス 7"/>
          <p:cNvSpPr txBox="1">
            <a:spLocks noChangeArrowheads="1"/>
          </p:cNvSpPr>
          <p:nvPr/>
        </p:nvSpPr>
        <p:spPr bwMode="auto">
          <a:xfrm>
            <a:off x="0" y="928670"/>
            <a:ext cx="9144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伊藤  大樹　  東北大学・大学院理学研究科　　　　   　大学院生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川上   雄真　 東北大学・大学院理学研究科　　　　   　大学院生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長澤  真樹　  東京大学･大気海洋研究所　　　　　　　技術職員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竹内  誠　　  東京大学･大気海洋研究所　　　　　　　技術職員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戸田  亮二　  東京大学･大気海洋研究所　　　　　　　技術職員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宮本  雅俊　  東京大学･大気海洋研究所　　　　　　　大学院生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君塚  政文　 東京海洋大学・大学院海洋科学技術研究科  大学院生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川西  敏菜　  東京海洋大学・海洋工学部　　　　　   　学部学生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鈴木  隆宏　  東京海洋大学・海洋工学部　　　　　   　学部学生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日原   勉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東海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大学･大学院地球環境科学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研究科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大学院生</a:t>
            </a:r>
            <a:endParaRPr lang="ja-JP" altLang="en-US" sz="2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田嶋  莉奈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東海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大学･大学院海洋学研究科　　　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大学院生</a:t>
            </a:r>
            <a:endParaRPr lang="ja-JP" altLang="en-US" sz="2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松野  哲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季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東海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大学･海洋学部　　　　　　　　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学部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学生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八木  雅文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東海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大学･海洋学部　　　　　　　　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学部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学生</a:t>
            </a:r>
          </a:p>
          <a:p>
            <a:pPr eaLnBrk="1" hangingPunct="1"/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西川 はつみ   三重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大学・大学院生物資源学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研究科   </a:t>
            </a:r>
            <a:r>
              <a:rPr lang="ja-JP" altLang="en-US" sz="2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ja-JP" altLang="en-US" sz="24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大学院生</a:t>
            </a:r>
            <a:endParaRPr lang="ja-JP" altLang="en-US" sz="2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294" name="Text Box 2"/>
          <p:cNvSpPr txBox="1">
            <a:spLocks noChangeArrowheads="1"/>
          </p:cNvSpPr>
          <p:nvPr/>
        </p:nvSpPr>
        <p:spPr bwMode="auto">
          <a:xfrm>
            <a:off x="1928794" y="0"/>
            <a:ext cx="4129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solidFill>
                  <a:srgbClr val="0033CC"/>
                </a:solidFill>
              </a:rPr>
              <a:t>支援乗船研究者</a:t>
            </a:r>
            <a:r>
              <a:rPr lang="ja-JP" altLang="en-US" sz="4000" b="1" dirty="0">
                <a:solidFill>
                  <a:srgbClr val="0033CC"/>
                </a:solidFill>
              </a:rPr>
              <a:t>　</a:t>
            </a:r>
            <a:endParaRPr lang="en-US" altLang="ja-JP" sz="4000" b="1" dirty="0">
              <a:solidFill>
                <a:srgbClr val="0033CC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6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2984"/>
            <a:ext cx="8929713" cy="5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400110"/>
            <a:ext cx="8820472" cy="769441"/>
          </a:xfrm>
          <a:prstGeom prst="rect">
            <a:avLst/>
          </a:prstGeom>
          <a:solidFill>
            <a:srgbClr val="FFFFCC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>
                <a:solidFill>
                  <a:srgbClr val="3333FF"/>
                </a:solidFill>
              </a:rPr>
              <a:t>観測海域（定点の位置）</a:t>
            </a:r>
            <a:endParaRPr kumimoji="1" lang="ja-JP" altLang="en-US" sz="4400" dirty="0">
              <a:solidFill>
                <a:srgbClr val="3333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14480" y="5214950"/>
            <a:ext cx="5929354" cy="1446550"/>
          </a:xfrm>
          <a:prstGeom prst="rect">
            <a:avLst/>
          </a:prstGeom>
          <a:solidFill>
            <a:srgbClr val="FFFFCC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 smtClean="0">
                <a:solidFill>
                  <a:srgbClr val="0000FF"/>
                </a:solidFill>
              </a:rPr>
              <a:t>定点：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32-00’N,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4400" b="1" dirty="0" smtClean="0">
                <a:solidFill>
                  <a:srgbClr val="0000FF"/>
                </a:solidFill>
              </a:rPr>
              <a:t>144-00’E</a:t>
            </a:r>
          </a:p>
          <a:p>
            <a:r>
              <a:rPr lang="ja-JP" altLang="en-US" sz="4400" b="1" dirty="0" smtClean="0">
                <a:solidFill>
                  <a:srgbClr val="0000FF"/>
                </a:solidFill>
              </a:rPr>
              <a:t>　時系列観測（</a:t>
            </a:r>
            <a:r>
              <a:rPr lang="en-US" altLang="ja-JP" sz="4400" b="1" dirty="0" smtClean="0">
                <a:solidFill>
                  <a:srgbClr val="0000FF"/>
                </a:solidFill>
              </a:rPr>
              <a:t>2</a:t>
            </a:r>
            <a:r>
              <a:rPr lang="ja-JP" altLang="en-US" sz="4400" b="1" dirty="0" smtClean="0">
                <a:solidFill>
                  <a:srgbClr val="0000FF"/>
                </a:solidFill>
              </a:rPr>
              <a:t>週間）</a:t>
            </a:r>
            <a:endParaRPr kumimoji="1" lang="ja-JP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2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2"/>
          <p:cNvGrpSpPr>
            <a:grpSpLocks/>
          </p:cNvGrpSpPr>
          <p:nvPr/>
        </p:nvGrpSpPr>
        <p:grpSpPr bwMode="auto">
          <a:xfrm>
            <a:off x="539750" y="1196975"/>
            <a:ext cx="8280400" cy="4464050"/>
            <a:chOff x="539553" y="1412776"/>
            <a:chExt cx="8280921" cy="4464496"/>
          </a:xfrm>
        </p:grpSpPr>
        <p:grpSp>
          <p:nvGrpSpPr>
            <p:cNvPr id="3" name="グループ化 33"/>
            <p:cNvGrpSpPr>
              <a:grpSpLocks/>
            </p:cNvGrpSpPr>
            <p:nvPr/>
          </p:nvGrpSpPr>
          <p:grpSpPr bwMode="auto">
            <a:xfrm>
              <a:off x="539553" y="1412776"/>
              <a:ext cx="7416824" cy="4464496"/>
              <a:chOff x="755576" y="1916832"/>
              <a:chExt cx="7416824" cy="4464496"/>
            </a:xfrm>
          </p:grpSpPr>
          <p:sp>
            <p:nvSpPr>
              <p:cNvPr id="40" name="太陽 39"/>
              <p:cNvSpPr/>
              <p:nvPr/>
            </p:nvSpPr>
            <p:spPr>
              <a:xfrm>
                <a:off x="900048" y="1916832"/>
                <a:ext cx="792212" cy="720797"/>
              </a:xfrm>
              <a:prstGeom prst="su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cxnSp>
            <p:nvCxnSpPr>
              <p:cNvPr id="41" name="直線矢印コネクタ 40"/>
              <p:cNvCxnSpPr/>
              <p:nvPr/>
            </p:nvCxnSpPr>
            <p:spPr>
              <a:xfrm rot="16200000" flipH="1">
                <a:off x="558674" y="3553717"/>
                <a:ext cx="2156040" cy="4667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26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971600" y="4149080"/>
                <a:ext cx="5938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Qsw</a:t>
                </a:r>
                <a:endParaRPr lang="ja-JP" altLang="en-US"/>
              </a:p>
            </p:txBody>
          </p:sp>
          <p:sp>
            <p:nvSpPr>
              <p:cNvPr id="43" name="フリーフォーム 42"/>
              <p:cNvSpPr/>
              <p:nvPr/>
            </p:nvSpPr>
            <p:spPr>
              <a:xfrm>
                <a:off x="971490" y="4768267"/>
                <a:ext cx="7201353" cy="1468585"/>
              </a:xfrm>
              <a:custGeom>
                <a:avLst/>
                <a:gdLst>
                  <a:gd name="connsiteX0" fmla="*/ 4618 w 4374090"/>
                  <a:gd name="connsiteY0" fmla="*/ 124690 h 1468581"/>
                  <a:gd name="connsiteX1" fmla="*/ 60037 w 4374090"/>
                  <a:gd name="connsiteY1" fmla="*/ 96981 h 1468581"/>
                  <a:gd name="connsiteX2" fmla="*/ 309418 w 4374090"/>
                  <a:gd name="connsiteY2" fmla="*/ 69272 h 1468581"/>
                  <a:gd name="connsiteX3" fmla="*/ 822037 w 4374090"/>
                  <a:gd name="connsiteY3" fmla="*/ 83127 h 1468581"/>
                  <a:gd name="connsiteX4" fmla="*/ 863600 w 4374090"/>
                  <a:gd name="connsiteY4" fmla="*/ 96981 h 1468581"/>
                  <a:gd name="connsiteX5" fmla="*/ 919018 w 4374090"/>
                  <a:gd name="connsiteY5" fmla="*/ 110836 h 1468581"/>
                  <a:gd name="connsiteX6" fmla="*/ 1029855 w 4374090"/>
                  <a:gd name="connsiteY6" fmla="*/ 166254 h 1468581"/>
                  <a:gd name="connsiteX7" fmla="*/ 1071418 w 4374090"/>
                  <a:gd name="connsiteY7" fmla="*/ 180109 h 1468581"/>
                  <a:gd name="connsiteX8" fmla="*/ 1196109 w 4374090"/>
                  <a:gd name="connsiteY8" fmla="*/ 166254 h 1468581"/>
                  <a:gd name="connsiteX9" fmla="*/ 1279237 w 4374090"/>
                  <a:gd name="connsiteY9" fmla="*/ 138545 h 1468581"/>
                  <a:gd name="connsiteX10" fmla="*/ 1334655 w 4374090"/>
                  <a:gd name="connsiteY10" fmla="*/ 124690 h 1468581"/>
                  <a:gd name="connsiteX11" fmla="*/ 1417782 w 4374090"/>
                  <a:gd name="connsiteY11" fmla="*/ 96981 h 1468581"/>
                  <a:gd name="connsiteX12" fmla="*/ 1708728 w 4374090"/>
                  <a:gd name="connsiteY12" fmla="*/ 83127 h 1468581"/>
                  <a:gd name="connsiteX13" fmla="*/ 1999673 w 4374090"/>
                  <a:gd name="connsiteY13" fmla="*/ 96981 h 1468581"/>
                  <a:gd name="connsiteX14" fmla="*/ 2041237 w 4374090"/>
                  <a:gd name="connsiteY14" fmla="*/ 110836 h 1468581"/>
                  <a:gd name="connsiteX15" fmla="*/ 2096655 w 4374090"/>
                  <a:gd name="connsiteY15" fmla="*/ 124690 h 1468581"/>
                  <a:gd name="connsiteX16" fmla="*/ 2415309 w 4374090"/>
                  <a:gd name="connsiteY16" fmla="*/ 83127 h 1468581"/>
                  <a:gd name="connsiteX17" fmla="*/ 2526146 w 4374090"/>
                  <a:gd name="connsiteY17" fmla="*/ 55418 h 1468581"/>
                  <a:gd name="connsiteX18" fmla="*/ 2872509 w 4374090"/>
                  <a:gd name="connsiteY18" fmla="*/ 83127 h 1468581"/>
                  <a:gd name="connsiteX19" fmla="*/ 2927928 w 4374090"/>
                  <a:gd name="connsiteY19" fmla="*/ 96981 h 1468581"/>
                  <a:gd name="connsiteX20" fmla="*/ 3454400 w 4374090"/>
                  <a:gd name="connsiteY20" fmla="*/ 83127 h 1468581"/>
                  <a:gd name="connsiteX21" fmla="*/ 3551382 w 4374090"/>
                  <a:gd name="connsiteY21" fmla="*/ 41563 h 1468581"/>
                  <a:gd name="connsiteX22" fmla="*/ 3606800 w 4374090"/>
                  <a:gd name="connsiteY22" fmla="*/ 27709 h 1468581"/>
                  <a:gd name="connsiteX23" fmla="*/ 3939309 w 4374090"/>
                  <a:gd name="connsiteY23" fmla="*/ 0 h 1468581"/>
                  <a:gd name="connsiteX24" fmla="*/ 4036291 w 4374090"/>
                  <a:gd name="connsiteY24" fmla="*/ 13854 h 1468581"/>
                  <a:gd name="connsiteX25" fmla="*/ 4119418 w 4374090"/>
                  <a:gd name="connsiteY25" fmla="*/ 41563 h 1468581"/>
                  <a:gd name="connsiteX26" fmla="*/ 4202546 w 4374090"/>
                  <a:gd name="connsiteY26" fmla="*/ 55418 h 1468581"/>
                  <a:gd name="connsiteX27" fmla="*/ 4341091 w 4374090"/>
                  <a:gd name="connsiteY27" fmla="*/ 83127 h 1468581"/>
                  <a:gd name="connsiteX28" fmla="*/ 4368800 w 4374090"/>
                  <a:gd name="connsiteY28" fmla="*/ 124690 h 1468581"/>
                  <a:gd name="connsiteX29" fmla="*/ 4341091 w 4374090"/>
                  <a:gd name="connsiteY29" fmla="*/ 346363 h 1468581"/>
                  <a:gd name="connsiteX30" fmla="*/ 4327237 w 4374090"/>
                  <a:gd name="connsiteY30" fmla="*/ 498763 h 1468581"/>
                  <a:gd name="connsiteX31" fmla="*/ 4313382 w 4374090"/>
                  <a:gd name="connsiteY31" fmla="*/ 1427018 h 1468581"/>
                  <a:gd name="connsiteX32" fmla="*/ 4244109 w 4374090"/>
                  <a:gd name="connsiteY32" fmla="*/ 1440872 h 1468581"/>
                  <a:gd name="connsiteX33" fmla="*/ 3385128 w 4374090"/>
                  <a:gd name="connsiteY33" fmla="*/ 1427018 h 1468581"/>
                  <a:gd name="connsiteX34" fmla="*/ 2235200 w 4374090"/>
                  <a:gd name="connsiteY34" fmla="*/ 1427018 h 1468581"/>
                  <a:gd name="connsiteX35" fmla="*/ 2193637 w 4374090"/>
                  <a:gd name="connsiteY35" fmla="*/ 1440872 h 1468581"/>
                  <a:gd name="connsiteX36" fmla="*/ 2082800 w 4374090"/>
                  <a:gd name="connsiteY36" fmla="*/ 1454727 h 1468581"/>
                  <a:gd name="connsiteX37" fmla="*/ 1653309 w 4374090"/>
                  <a:gd name="connsiteY37" fmla="*/ 1468581 h 1468581"/>
                  <a:gd name="connsiteX38" fmla="*/ 1099128 w 4374090"/>
                  <a:gd name="connsiteY38" fmla="*/ 1440872 h 1468581"/>
                  <a:gd name="connsiteX39" fmla="*/ 1057564 w 4374090"/>
                  <a:gd name="connsiteY39" fmla="*/ 1427018 h 1468581"/>
                  <a:gd name="connsiteX40" fmla="*/ 87746 w 4374090"/>
                  <a:gd name="connsiteY40" fmla="*/ 1413163 h 1468581"/>
                  <a:gd name="connsiteX41" fmla="*/ 18473 w 4374090"/>
                  <a:gd name="connsiteY41" fmla="*/ 1399309 h 1468581"/>
                  <a:gd name="connsiteX42" fmla="*/ 32328 w 4374090"/>
                  <a:gd name="connsiteY42" fmla="*/ 1260763 h 1468581"/>
                  <a:gd name="connsiteX43" fmla="*/ 87746 w 4374090"/>
                  <a:gd name="connsiteY43" fmla="*/ 1136072 h 1468581"/>
                  <a:gd name="connsiteX44" fmla="*/ 143164 w 4374090"/>
                  <a:gd name="connsiteY44" fmla="*/ 1052945 h 1468581"/>
                  <a:gd name="connsiteX45" fmla="*/ 170873 w 4374090"/>
                  <a:gd name="connsiteY45" fmla="*/ 969818 h 1468581"/>
                  <a:gd name="connsiteX46" fmla="*/ 184728 w 4374090"/>
                  <a:gd name="connsiteY46" fmla="*/ 928254 h 1468581"/>
                  <a:gd name="connsiteX47" fmla="*/ 198582 w 4374090"/>
                  <a:gd name="connsiteY47" fmla="*/ 886690 h 1468581"/>
                  <a:gd name="connsiteX48" fmla="*/ 157018 w 4374090"/>
                  <a:gd name="connsiteY48" fmla="*/ 595745 h 1468581"/>
                  <a:gd name="connsiteX49" fmla="*/ 143164 w 4374090"/>
                  <a:gd name="connsiteY49" fmla="*/ 554181 h 1468581"/>
                  <a:gd name="connsiteX50" fmla="*/ 101600 w 4374090"/>
                  <a:gd name="connsiteY50" fmla="*/ 512618 h 1468581"/>
                  <a:gd name="connsiteX51" fmla="*/ 73891 w 4374090"/>
                  <a:gd name="connsiteY51" fmla="*/ 360218 h 1468581"/>
                  <a:gd name="connsiteX52" fmla="*/ 60037 w 4374090"/>
                  <a:gd name="connsiteY52" fmla="*/ 304800 h 1468581"/>
                  <a:gd name="connsiteX53" fmla="*/ 32328 w 4374090"/>
                  <a:gd name="connsiteY53" fmla="*/ 152400 h 1468581"/>
                  <a:gd name="connsiteX54" fmla="*/ 4618 w 4374090"/>
                  <a:gd name="connsiteY54" fmla="*/ 124690 h 146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74090" h="1468581">
                    <a:moveTo>
                      <a:pt x="4618" y="124690"/>
                    </a:moveTo>
                    <a:cubicBezTo>
                      <a:pt x="9236" y="115454"/>
                      <a:pt x="40000" y="101990"/>
                      <a:pt x="60037" y="96981"/>
                    </a:cubicBezTo>
                    <a:cubicBezTo>
                      <a:pt x="86178" y="90446"/>
                      <a:pt x="296807" y="70533"/>
                      <a:pt x="309418" y="69272"/>
                    </a:cubicBezTo>
                    <a:cubicBezTo>
                      <a:pt x="480291" y="73890"/>
                      <a:pt x="651315" y="74591"/>
                      <a:pt x="822037" y="83127"/>
                    </a:cubicBezTo>
                    <a:cubicBezTo>
                      <a:pt x="836622" y="83856"/>
                      <a:pt x="849558" y="92969"/>
                      <a:pt x="863600" y="96981"/>
                    </a:cubicBezTo>
                    <a:cubicBezTo>
                      <a:pt x="881909" y="102212"/>
                      <a:pt x="900545" y="106218"/>
                      <a:pt x="919018" y="110836"/>
                    </a:cubicBezTo>
                    <a:cubicBezTo>
                      <a:pt x="967382" y="159198"/>
                      <a:pt x="934335" y="134414"/>
                      <a:pt x="1029855" y="166254"/>
                    </a:cubicBezTo>
                    <a:lnTo>
                      <a:pt x="1071418" y="180109"/>
                    </a:lnTo>
                    <a:cubicBezTo>
                      <a:pt x="1112982" y="175491"/>
                      <a:pt x="1155102" y="174456"/>
                      <a:pt x="1196109" y="166254"/>
                    </a:cubicBezTo>
                    <a:cubicBezTo>
                      <a:pt x="1224750" y="160526"/>
                      <a:pt x="1250901" y="145629"/>
                      <a:pt x="1279237" y="138545"/>
                    </a:cubicBezTo>
                    <a:cubicBezTo>
                      <a:pt x="1297710" y="133927"/>
                      <a:pt x="1316417" y="130162"/>
                      <a:pt x="1334655" y="124690"/>
                    </a:cubicBezTo>
                    <a:cubicBezTo>
                      <a:pt x="1362631" y="116297"/>
                      <a:pt x="1388607" y="98370"/>
                      <a:pt x="1417782" y="96981"/>
                    </a:cubicBezTo>
                    <a:lnTo>
                      <a:pt x="1708728" y="83127"/>
                    </a:lnTo>
                    <a:cubicBezTo>
                      <a:pt x="1805710" y="87745"/>
                      <a:pt x="1902917" y="88918"/>
                      <a:pt x="1999673" y="96981"/>
                    </a:cubicBezTo>
                    <a:cubicBezTo>
                      <a:pt x="2014227" y="98194"/>
                      <a:pt x="2027195" y="106824"/>
                      <a:pt x="2041237" y="110836"/>
                    </a:cubicBezTo>
                    <a:cubicBezTo>
                      <a:pt x="2059546" y="116067"/>
                      <a:pt x="2078182" y="120072"/>
                      <a:pt x="2096655" y="124690"/>
                    </a:cubicBezTo>
                    <a:cubicBezTo>
                      <a:pt x="2450480" y="103878"/>
                      <a:pt x="2224467" y="137653"/>
                      <a:pt x="2415309" y="83127"/>
                    </a:cubicBezTo>
                    <a:cubicBezTo>
                      <a:pt x="2451926" y="72665"/>
                      <a:pt x="2526146" y="55418"/>
                      <a:pt x="2526146" y="55418"/>
                    </a:cubicBezTo>
                    <a:cubicBezTo>
                      <a:pt x="2605592" y="60714"/>
                      <a:pt x="2781658" y="70148"/>
                      <a:pt x="2872509" y="83127"/>
                    </a:cubicBezTo>
                    <a:cubicBezTo>
                      <a:pt x="2891359" y="85820"/>
                      <a:pt x="2909455" y="92363"/>
                      <a:pt x="2927928" y="96981"/>
                    </a:cubicBezTo>
                    <a:cubicBezTo>
                      <a:pt x="3103419" y="92363"/>
                      <a:pt x="3279057" y="91680"/>
                      <a:pt x="3454400" y="83127"/>
                    </a:cubicBezTo>
                    <a:cubicBezTo>
                      <a:pt x="3480765" y="81841"/>
                      <a:pt x="3532105" y="48792"/>
                      <a:pt x="3551382" y="41563"/>
                    </a:cubicBezTo>
                    <a:cubicBezTo>
                      <a:pt x="3569211" y="34877"/>
                      <a:pt x="3587926" y="30226"/>
                      <a:pt x="3606800" y="27709"/>
                    </a:cubicBezTo>
                    <a:cubicBezTo>
                      <a:pt x="3659473" y="20686"/>
                      <a:pt x="3896849" y="3266"/>
                      <a:pt x="3939309" y="0"/>
                    </a:cubicBezTo>
                    <a:cubicBezTo>
                      <a:pt x="3971636" y="4618"/>
                      <a:pt x="4004472" y="6511"/>
                      <a:pt x="4036291" y="13854"/>
                    </a:cubicBezTo>
                    <a:cubicBezTo>
                      <a:pt x="4064751" y="20422"/>
                      <a:pt x="4090608" y="36761"/>
                      <a:pt x="4119418" y="41563"/>
                    </a:cubicBezTo>
                    <a:cubicBezTo>
                      <a:pt x="4147127" y="46181"/>
                      <a:pt x="4174936" y="50241"/>
                      <a:pt x="4202546" y="55418"/>
                    </a:cubicBezTo>
                    <a:cubicBezTo>
                      <a:pt x="4248836" y="64097"/>
                      <a:pt x="4341091" y="83127"/>
                      <a:pt x="4341091" y="83127"/>
                    </a:cubicBezTo>
                    <a:cubicBezTo>
                      <a:pt x="4350327" y="96981"/>
                      <a:pt x="4367523" y="108088"/>
                      <a:pt x="4368800" y="124690"/>
                    </a:cubicBezTo>
                    <a:cubicBezTo>
                      <a:pt x="4374090" y="193459"/>
                      <a:pt x="4349298" y="276606"/>
                      <a:pt x="4341091" y="346363"/>
                    </a:cubicBezTo>
                    <a:cubicBezTo>
                      <a:pt x="4335131" y="397023"/>
                      <a:pt x="4331855" y="447963"/>
                      <a:pt x="4327237" y="498763"/>
                    </a:cubicBezTo>
                    <a:cubicBezTo>
                      <a:pt x="4322619" y="808181"/>
                      <a:pt x="4340581" y="1118763"/>
                      <a:pt x="4313382" y="1427018"/>
                    </a:cubicBezTo>
                    <a:cubicBezTo>
                      <a:pt x="4311312" y="1450475"/>
                      <a:pt x="4267657" y="1440872"/>
                      <a:pt x="4244109" y="1440872"/>
                    </a:cubicBezTo>
                    <a:cubicBezTo>
                      <a:pt x="3957745" y="1440872"/>
                      <a:pt x="3671455" y="1431636"/>
                      <a:pt x="3385128" y="1427018"/>
                    </a:cubicBezTo>
                    <a:cubicBezTo>
                      <a:pt x="2855744" y="1405842"/>
                      <a:pt x="2958009" y="1403319"/>
                      <a:pt x="2235200" y="1427018"/>
                    </a:cubicBezTo>
                    <a:cubicBezTo>
                      <a:pt x="2220604" y="1427497"/>
                      <a:pt x="2208005" y="1438260"/>
                      <a:pt x="2193637" y="1440872"/>
                    </a:cubicBezTo>
                    <a:cubicBezTo>
                      <a:pt x="2157004" y="1447532"/>
                      <a:pt x="2119984" y="1452820"/>
                      <a:pt x="2082800" y="1454727"/>
                    </a:cubicBezTo>
                    <a:cubicBezTo>
                      <a:pt x="1939750" y="1462063"/>
                      <a:pt x="1796473" y="1463963"/>
                      <a:pt x="1653309" y="1468581"/>
                    </a:cubicBezTo>
                    <a:lnTo>
                      <a:pt x="1099128" y="1440872"/>
                    </a:lnTo>
                    <a:cubicBezTo>
                      <a:pt x="1084584" y="1439550"/>
                      <a:pt x="1072163" y="1427418"/>
                      <a:pt x="1057564" y="1427018"/>
                    </a:cubicBezTo>
                    <a:cubicBezTo>
                      <a:pt x="734380" y="1418164"/>
                      <a:pt x="411019" y="1417781"/>
                      <a:pt x="87746" y="1413163"/>
                    </a:cubicBezTo>
                    <a:cubicBezTo>
                      <a:pt x="64655" y="1408545"/>
                      <a:pt x="26520" y="1421440"/>
                      <a:pt x="18473" y="1399309"/>
                    </a:cubicBezTo>
                    <a:cubicBezTo>
                      <a:pt x="2612" y="1355691"/>
                      <a:pt x="23775" y="1306380"/>
                      <a:pt x="32328" y="1260763"/>
                    </a:cubicBezTo>
                    <a:cubicBezTo>
                      <a:pt x="45231" y="1191947"/>
                      <a:pt x="55278" y="1184774"/>
                      <a:pt x="87746" y="1136072"/>
                    </a:cubicBezTo>
                    <a:cubicBezTo>
                      <a:pt x="133578" y="998573"/>
                      <a:pt x="56683" y="1208611"/>
                      <a:pt x="143164" y="1052945"/>
                    </a:cubicBezTo>
                    <a:cubicBezTo>
                      <a:pt x="157349" y="1027413"/>
                      <a:pt x="161637" y="997527"/>
                      <a:pt x="170873" y="969818"/>
                    </a:cubicBezTo>
                    <a:lnTo>
                      <a:pt x="184728" y="928254"/>
                    </a:lnTo>
                    <a:lnTo>
                      <a:pt x="198582" y="886690"/>
                    </a:lnTo>
                    <a:cubicBezTo>
                      <a:pt x="182784" y="649716"/>
                      <a:pt x="206684" y="744741"/>
                      <a:pt x="157018" y="595745"/>
                    </a:cubicBezTo>
                    <a:cubicBezTo>
                      <a:pt x="152400" y="581890"/>
                      <a:pt x="153491" y="564507"/>
                      <a:pt x="143164" y="554181"/>
                    </a:cubicBezTo>
                    <a:lnTo>
                      <a:pt x="101600" y="512618"/>
                    </a:lnTo>
                    <a:cubicBezTo>
                      <a:pt x="70178" y="386925"/>
                      <a:pt x="106986" y="542239"/>
                      <a:pt x="73891" y="360218"/>
                    </a:cubicBezTo>
                    <a:cubicBezTo>
                      <a:pt x="70485" y="341484"/>
                      <a:pt x="63443" y="323534"/>
                      <a:pt x="60037" y="304800"/>
                    </a:cubicBezTo>
                    <a:cubicBezTo>
                      <a:pt x="48500" y="241349"/>
                      <a:pt x="51180" y="208956"/>
                      <a:pt x="32328" y="152400"/>
                    </a:cubicBezTo>
                    <a:cubicBezTo>
                      <a:pt x="29062" y="142603"/>
                      <a:pt x="0" y="133926"/>
                      <a:pt x="4618" y="124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Mixed/Mixing layer</a:t>
                </a:r>
                <a:endParaRPr lang="ja-JP" altLang="en-US" sz="2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直線矢印コネクタ 43"/>
              <p:cNvCxnSpPr/>
              <p:nvPr/>
            </p:nvCxnSpPr>
            <p:spPr>
              <a:xfrm rot="5400000" flipH="1" flipV="1">
                <a:off x="1691456" y="4437242"/>
                <a:ext cx="576320" cy="1428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29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051720" y="5157192"/>
                <a:ext cx="6992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Qpen</a:t>
                </a:r>
                <a:endParaRPr lang="ja-JP" altLang="en-US"/>
              </a:p>
            </p:txBody>
          </p:sp>
          <p:sp>
            <p:nvSpPr>
              <p:cNvPr id="46" name="雲形吹き出し 45"/>
              <p:cNvSpPr/>
              <p:nvPr/>
            </p:nvSpPr>
            <p:spPr>
              <a:xfrm>
                <a:off x="2232044" y="3356839"/>
                <a:ext cx="1008126" cy="360398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47" name="直線コネクタ 46"/>
              <p:cNvCxnSpPr>
                <a:stCxn id="43" idx="3"/>
                <a:endCxn id="46" idx="4"/>
              </p:cNvCxnSpPr>
              <p:nvPr/>
            </p:nvCxnSpPr>
            <p:spPr>
              <a:xfrm flipV="1">
                <a:off x="2325713" y="3761691"/>
                <a:ext cx="200038" cy="10907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47"/>
              <p:cNvCxnSpPr>
                <a:stCxn id="46" idx="4"/>
              </p:cNvCxnSpPr>
              <p:nvPr/>
            </p:nvCxnSpPr>
            <p:spPr>
              <a:xfrm rot="16200000" flipH="1">
                <a:off x="2257428" y="4030014"/>
                <a:ext cx="963709" cy="4270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33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2862379" y="3933056"/>
                <a:ext cx="5581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Qlw</a:t>
                </a:r>
                <a:endParaRPr lang="ja-JP" altLang="en-US"/>
              </a:p>
            </p:txBody>
          </p:sp>
          <p:cxnSp>
            <p:nvCxnSpPr>
              <p:cNvPr id="50" name="直線矢印コネクタ 49"/>
              <p:cNvCxnSpPr/>
              <p:nvPr/>
            </p:nvCxnSpPr>
            <p:spPr>
              <a:xfrm rot="5400000" flipH="1" flipV="1">
                <a:off x="4772188" y="4436447"/>
                <a:ext cx="865273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矢印コネクタ 50"/>
              <p:cNvCxnSpPr/>
              <p:nvPr/>
            </p:nvCxnSpPr>
            <p:spPr>
              <a:xfrm rot="5400000" flipH="1" flipV="1">
                <a:off x="5707285" y="4436447"/>
                <a:ext cx="865273" cy="158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36" name="テキスト ボックス 51"/>
              <p:cNvSpPr txBox="1">
                <a:spLocks noChangeArrowheads="1"/>
              </p:cNvSpPr>
              <p:nvPr/>
            </p:nvSpPr>
            <p:spPr bwMode="auto">
              <a:xfrm>
                <a:off x="4988807" y="3429000"/>
                <a:ext cx="6671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Qsen</a:t>
                </a:r>
                <a:endParaRPr lang="ja-JP" altLang="en-US"/>
              </a:p>
            </p:txBody>
          </p:sp>
          <p:sp>
            <p:nvSpPr>
              <p:cNvPr id="17437" name="テキスト ボックス 52"/>
              <p:cNvSpPr txBox="1">
                <a:spLocks noChangeArrowheads="1"/>
              </p:cNvSpPr>
              <p:nvPr/>
            </p:nvSpPr>
            <p:spPr bwMode="auto">
              <a:xfrm>
                <a:off x="5905813" y="3429000"/>
                <a:ext cx="57849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Qlat</a:t>
                </a:r>
                <a:endParaRPr lang="ja-JP" altLang="en-US"/>
              </a:p>
            </p:txBody>
          </p:sp>
          <p:sp>
            <p:nvSpPr>
              <p:cNvPr id="54" name="雲 53"/>
              <p:cNvSpPr/>
              <p:nvPr/>
            </p:nvSpPr>
            <p:spPr>
              <a:xfrm>
                <a:off x="3564041" y="3069472"/>
                <a:ext cx="1008125" cy="647765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dirty="0"/>
                  <a:t>Rain</a:t>
                </a:r>
                <a:endParaRPr lang="ja-JP" altLang="en-US" dirty="0"/>
              </a:p>
            </p:txBody>
          </p:sp>
          <p:cxnSp>
            <p:nvCxnSpPr>
              <p:cNvPr id="55" name="直線コネクタ 54"/>
              <p:cNvCxnSpPr/>
              <p:nvPr/>
            </p:nvCxnSpPr>
            <p:spPr>
              <a:xfrm rot="5400000">
                <a:off x="3059958" y="4005403"/>
                <a:ext cx="1079608" cy="36038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rot="5400000">
                <a:off x="3196492" y="4005403"/>
                <a:ext cx="1079608" cy="36038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rot="5400000">
                <a:off x="3331437" y="4076848"/>
                <a:ext cx="1079608" cy="36038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rot="5400000">
                <a:off x="3483847" y="4076848"/>
                <a:ext cx="1079608" cy="36038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rot="5400000">
                <a:off x="3636256" y="4076848"/>
                <a:ext cx="1079608" cy="36038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44" name="テキスト ボックス 59"/>
              <p:cNvSpPr txBox="1">
                <a:spLocks noChangeArrowheads="1"/>
              </p:cNvSpPr>
              <p:nvPr/>
            </p:nvSpPr>
            <p:spPr bwMode="auto">
              <a:xfrm>
                <a:off x="6314517" y="3789040"/>
                <a:ext cx="13039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Evaporation</a:t>
                </a:r>
                <a:endParaRPr lang="ja-JP" altLang="en-US"/>
              </a:p>
            </p:txBody>
          </p:sp>
          <p:sp>
            <p:nvSpPr>
              <p:cNvPr id="61" name="フリーフォーム 60"/>
              <p:cNvSpPr/>
              <p:nvPr/>
            </p:nvSpPr>
            <p:spPr>
              <a:xfrm>
                <a:off x="3451321" y="4072872"/>
                <a:ext cx="1120846" cy="442957"/>
              </a:xfrm>
              <a:custGeom>
                <a:avLst/>
                <a:gdLst>
                  <a:gd name="connsiteX0" fmla="*/ 22769 w 1120199"/>
                  <a:gd name="connsiteY0" fmla="*/ 0 h 443346"/>
                  <a:gd name="connsiteX1" fmla="*/ 78187 w 1120199"/>
                  <a:gd name="connsiteY1" fmla="*/ 166255 h 443346"/>
                  <a:gd name="connsiteX2" fmla="*/ 133605 w 1120199"/>
                  <a:gd name="connsiteY2" fmla="*/ 180109 h 443346"/>
                  <a:gd name="connsiteX3" fmla="*/ 175169 w 1120199"/>
                  <a:gd name="connsiteY3" fmla="*/ 207819 h 443346"/>
                  <a:gd name="connsiteX4" fmla="*/ 202878 w 1120199"/>
                  <a:gd name="connsiteY4" fmla="*/ 249382 h 443346"/>
                  <a:gd name="connsiteX5" fmla="*/ 313714 w 1120199"/>
                  <a:gd name="connsiteY5" fmla="*/ 304800 h 443346"/>
                  <a:gd name="connsiteX6" fmla="*/ 410696 w 1120199"/>
                  <a:gd name="connsiteY6" fmla="*/ 290946 h 443346"/>
                  <a:gd name="connsiteX7" fmla="*/ 507678 w 1120199"/>
                  <a:gd name="connsiteY7" fmla="*/ 360219 h 443346"/>
                  <a:gd name="connsiteX8" fmla="*/ 576951 w 1120199"/>
                  <a:gd name="connsiteY8" fmla="*/ 346364 h 443346"/>
                  <a:gd name="connsiteX9" fmla="*/ 604660 w 1120199"/>
                  <a:gd name="connsiteY9" fmla="*/ 290946 h 443346"/>
                  <a:gd name="connsiteX10" fmla="*/ 576951 w 1120199"/>
                  <a:gd name="connsiteY10" fmla="*/ 41564 h 443346"/>
                  <a:gd name="connsiteX11" fmla="*/ 493823 w 1120199"/>
                  <a:gd name="connsiteY11" fmla="*/ 69273 h 443346"/>
                  <a:gd name="connsiteX12" fmla="*/ 466114 w 1120199"/>
                  <a:gd name="connsiteY12" fmla="*/ 152400 h 443346"/>
                  <a:gd name="connsiteX13" fmla="*/ 479969 w 1120199"/>
                  <a:gd name="connsiteY13" fmla="*/ 263237 h 443346"/>
                  <a:gd name="connsiteX14" fmla="*/ 576951 w 1120199"/>
                  <a:gd name="connsiteY14" fmla="*/ 318655 h 443346"/>
                  <a:gd name="connsiteX15" fmla="*/ 646223 w 1120199"/>
                  <a:gd name="connsiteY15" fmla="*/ 332509 h 443346"/>
                  <a:gd name="connsiteX16" fmla="*/ 687787 w 1120199"/>
                  <a:gd name="connsiteY16" fmla="*/ 346364 h 443346"/>
                  <a:gd name="connsiteX17" fmla="*/ 854042 w 1120199"/>
                  <a:gd name="connsiteY17" fmla="*/ 360219 h 443346"/>
                  <a:gd name="connsiteX18" fmla="*/ 964878 w 1120199"/>
                  <a:gd name="connsiteY18" fmla="*/ 346364 h 443346"/>
                  <a:gd name="connsiteX19" fmla="*/ 1006442 w 1120199"/>
                  <a:gd name="connsiteY19" fmla="*/ 332509 h 443346"/>
                  <a:gd name="connsiteX20" fmla="*/ 1061860 w 1120199"/>
                  <a:gd name="connsiteY20" fmla="*/ 360219 h 443346"/>
                  <a:gd name="connsiteX21" fmla="*/ 1103423 w 1120199"/>
                  <a:gd name="connsiteY21" fmla="*/ 374073 h 443346"/>
                  <a:gd name="connsiteX22" fmla="*/ 1117278 w 1120199"/>
                  <a:gd name="connsiteY22" fmla="*/ 443346 h 44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20199" h="443346">
                    <a:moveTo>
                      <a:pt x="22769" y="0"/>
                    </a:moveTo>
                    <a:cubicBezTo>
                      <a:pt x="32721" y="99520"/>
                      <a:pt x="0" y="132747"/>
                      <a:pt x="78187" y="166255"/>
                    </a:cubicBezTo>
                    <a:cubicBezTo>
                      <a:pt x="95689" y="173756"/>
                      <a:pt x="115132" y="175491"/>
                      <a:pt x="133605" y="180109"/>
                    </a:cubicBezTo>
                    <a:cubicBezTo>
                      <a:pt x="147460" y="189346"/>
                      <a:pt x="163395" y="196045"/>
                      <a:pt x="175169" y="207819"/>
                    </a:cubicBezTo>
                    <a:cubicBezTo>
                      <a:pt x="186943" y="219593"/>
                      <a:pt x="189237" y="239833"/>
                      <a:pt x="202878" y="249382"/>
                    </a:cubicBezTo>
                    <a:cubicBezTo>
                      <a:pt x="236717" y="273069"/>
                      <a:pt x="313714" y="304800"/>
                      <a:pt x="313714" y="304800"/>
                    </a:cubicBezTo>
                    <a:cubicBezTo>
                      <a:pt x="346041" y="300182"/>
                      <a:pt x="378175" y="287989"/>
                      <a:pt x="410696" y="290946"/>
                    </a:cubicBezTo>
                    <a:cubicBezTo>
                      <a:pt x="450815" y="294593"/>
                      <a:pt x="482650" y="335191"/>
                      <a:pt x="507678" y="360219"/>
                    </a:cubicBezTo>
                    <a:cubicBezTo>
                      <a:pt x="530769" y="355601"/>
                      <a:pt x="557789" y="360051"/>
                      <a:pt x="576951" y="346364"/>
                    </a:cubicBezTo>
                    <a:cubicBezTo>
                      <a:pt x="593757" y="334360"/>
                      <a:pt x="603447" y="311563"/>
                      <a:pt x="604660" y="290946"/>
                    </a:cubicBezTo>
                    <a:cubicBezTo>
                      <a:pt x="610354" y="194140"/>
                      <a:pt x="594262" y="128122"/>
                      <a:pt x="576951" y="41564"/>
                    </a:cubicBezTo>
                    <a:cubicBezTo>
                      <a:pt x="549242" y="50800"/>
                      <a:pt x="514476" y="48620"/>
                      <a:pt x="493823" y="69273"/>
                    </a:cubicBezTo>
                    <a:cubicBezTo>
                      <a:pt x="473170" y="89926"/>
                      <a:pt x="466114" y="152400"/>
                      <a:pt x="466114" y="152400"/>
                    </a:cubicBezTo>
                    <a:cubicBezTo>
                      <a:pt x="470732" y="189346"/>
                      <a:pt x="464562" y="229341"/>
                      <a:pt x="479969" y="263237"/>
                    </a:cubicBezTo>
                    <a:cubicBezTo>
                      <a:pt x="492885" y="291653"/>
                      <a:pt x="547752" y="311355"/>
                      <a:pt x="576951" y="318655"/>
                    </a:cubicBezTo>
                    <a:cubicBezTo>
                      <a:pt x="599796" y="324366"/>
                      <a:pt x="623378" y="326798"/>
                      <a:pt x="646223" y="332509"/>
                    </a:cubicBezTo>
                    <a:cubicBezTo>
                      <a:pt x="660391" y="336051"/>
                      <a:pt x="673311" y="344434"/>
                      <a:pt x="687787" y="346364"/>
                    </a:cubicBezTo>
                    <a:cubicBezTo>
                      <a:pt x="742910" y="353714"/>
                      <a:pt x="798624" y="355601"/>
                      <a:pt x="854042" y="360219"/>
                    </a:cubicBezTo>
                    <a:cubicBezTo>
                      <a:pt x="890987" y="355601"/>
                      <a:pt x="928246" y="353025"/>
                      <a:pt x="964878" y="346364"/>
                    </a:cubicBezTo>
                    <a:cubicBezTo>
                      <a:pt x="979247" y="343751"/>
                      <a:pt x="991985" y="330444"/>
                      <a:pt x="1006442" y="332509"/>
                    </a:cubicBezTo>
                    <a:cubicBezTo>
                      <a:pt x="1026888" y="335430"/>
                      <a:pt x="1042877" y="352083"/>
                      <a:pt x="1061860" y="360219"/>
                    </a:cubicBezTo>
                    <a:cubicBezTo>
                      <a:pt x="1075283" y="365972"/>
                      <a:pt x="1089569" y="369455"/>
                      <a:pt x="1103423" y="374073"/>
                    </a:cubicBezTo>
                    <a:cubicBezTo>
                      <a:pt x="1120199" y="424399"/>
                      <a:pt x="1117278" y="401033"/>
                      <a:pt x="1117278" y="44334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62" name="フリーフォーム 61"/>
              <p:cNvSpPr/>
              <p:nvPr/>
            </p:nvSpPr>
            <p:spPr>
              <a:xfrm>
                <a:off x="3451321" y="3788682"/>
                <a:ext cx="1120846" cy="442956"/>
              </a:xfrm>
              <a:custGeom>
                <a:avLst/>
                <a:gdLst>
                  <a:gd name="connsiteX0" fmla="*/ 22769 w 1120199"/>
                  <a:gd name="connsiteY0" fmla="*/ 0 h 443346"/>
                  <a:gd name="connsiteX1" fmla="*/ 78187 w 1120199"/>
                  <a:gd name="connsiteY1" fmla="*/ 166255 h 443346"/>
                  <a:gd name="connsiteX2" fmla="*/ 133605 w 1120199"/>
                  <a:gd name="connsiteY2" fmla="*/ 180109 h 443346"/>
                  <a:gd name="connsiteX3" fmla="*/ 175169 w 1120199"/>
                  <a:gd name="connsiteY3" fmla="*/ 207819 h 443346"/>
                  <a:gd name="connsiteX4" fmla="*/ 202878 w 1120199"/>
                  <a:gd name="connsiteY4" fmla="*/ 249382 h 443346"/>
                  <a:gd name="connsiteX5" fmla="*/ 313714 w 1120199"/>
                  <a:gd name="connsiteY5" fmla="*/ 304800 h 443346"/>
                  <a:gd name="connsiteX6" fmla="*/ 410696 w 1120199"/>
                  <a:gd name="connsiteY6" fmla="*/ 290946 h 443346"/>
                  <a:gd name="connsiteX7" fmla="*/ 507678 w 1120199"/>
                  <a:gd name="connsiteY7" fmla="*/ 360219 h 443346"/>
                  <a:gd name="connsiteX8" fmla="*/ 576951 w 1120199"/>
                  <a:gd name="connsiteY8" fmla="*/ 346364 h 443346"/>
                  <a:gd name="connsiteX9" fmla="*/ 604660 w 1120199"/>
                  <a:gd name="connsiteY9" fmla="*/ 290946 h 443346"/>
                  <a:gd name="connsiteX10" fmla="*/ 576951 w 1120199"/>
                  <a:gd name="connsiteY10" fmla="*/ 41564 h 443346"/>
                  <a:gd name="connsiteX11" fmla="*/ 493823 w 1120199"/>
                  <a:gd name="connsiteY11" fmla="*/ 69273 h 443346"/>
                  <a:gd name="connsiteX12" fmla="*/ 466114 w 1120199"/>
                  <a:gd name="connsiteY12" fmla="*/ 152400 h 443346"/>
                  <a:gd name="connsiteX13" fmla="*/ 479969 w 1120199"/>
                  <a:gd name="connsiteY13" fmla="*/ 263237 h 443346"/>
                  <a:gd name="connsiteX14" fmla="*/ 576951 w 1120199"/>
                  <a:gd name="connsiteY14" fmla="*/ 318655 h 443346"/>
                  <a:gd name="connsiteX15" fmla="*/ 646223 w 1120199"/>
                  <a:gd name="connsiteY15" fmla="*/ 332509 h 443346"/>
                  <a:gd name="connsiteX16" fmla="*/ 687787 w 1120199"/>
                  <a:gd name="connsiteY16" fmla="*/ 346364 h 443346"/>
                  <a:gd name="connsiteX17" fmla="*/ 854042 w 1120199"/>
                  <a:gd name="connsiteY17" fmla="*/ 360219 h 443346"/>
                  <a:gd name="connsiteX18" fmla="*/ 964878 w 1120199"/>
                  <a:gd name="connsiteY18" fmla="*/ 346364 h 443346"/>
                  <a:gd name="connsiteX19" fmla="*/ 1006442 w 1120199"/>
                  <a:gd name="connsiteY19" fmla="*/ 332509 h 443346"/>
                  <a:gd name="connsiteX20" fmla="*/ 1061860 w 1120199"/>
                  <a:gd name="connsiteY20" fmla="*/ 360219 h 443346"/>
                  <a:gd name="connsiteX21" fmla="*/ 1103423 w 1120199"/>
                  <a:gd name="connsiteY21" fmla="*/ 374073 h 443346"/>
                  <a:gd name="connsiteX22" fmla="*/ 1117278 w 1120199"/>
                  <a:gd name="connsiteY22" fmla="*/ 443346 h 44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20199" h="443346">
                    <a:moveTo>
                      <a:pt x="22769" y="0"/>
                    </a:moveTo>
                    <a:cubicBezTo>
                      <a:pt x="32721" y="99520"/>
                      <a:pt x="0" y="132747"/>
                      <a:pt x="78187" y="166255"/>
                    </a:cubicBezTo>
                    <a:cubicBezTo>
                      <a:pt x="95689" y="173756"/>
                      <a:pt x="115132" y="175491"/>
                      <a:pt x="133605" y="180109"/>
                    </a:cubicBezTo>
                    <a:cubicBezTo>
                      <a:pt x="147460" y="189346"/>
                      <a:pt x="163395" y="196045"/>
                      <a:pt x="175169" y="207819"/>
                    </a:cubicBezTo>
                    <a:cubicBezTo>
                      <a:pt x="186943" y="219593"/>
                      <a:pt x="189237" y="239833"/>
                      <a:pt x="202878" y="249382"/>
                    </a:cubicBezTo>
                    <a:cubicBezTo>
                      <a:pt x="236717" y="273069"/>
                      <a:pt x="313714" y="304800"/>
                      <a:pt x="313714" y="304800"/>
                    </a:cubicBezTo>
                    <a:cubicBezTo>
                      <a:pt x="346041" y="300182"/>
                      <a:pt x="378175" y="287989"/>
                      <a:pt x="410696" y="290946"/>
                    </a:cubicBezTo>
                    <a:cubicBezTo>
                      <a:pt x="450815" y="294593"/>
                      <a:pt x="482650" y="335191"/>
                      <a:pt x="507678" y="360219"/>
                    </a:cubicBezTo>
                    <a:cubicBezTo>
                      <a:pt x="530769" y="355601"/>
                      <a:pt x="557789" y="360051"/>
                      <a:pt x="576951" y="346364"/>
                    </a:cubicBezTo>
                    <a:cubicBezTo>
                      <a:pt x="593757" y="334360"/>
                      <a:pt x="603447" y="311563"/>
                      <a:pt x="604660" y="290946"/>
                    </a:cubicBezTo>
                    <a:cubicBezTo>
                      <a:pt x="610354" y="194140"/>
                      <a:pt x="594262" y="128122"/>
                      <a:pt x="576951" y="41564"/>
                    </a:cubicBezTo>
                    <a:cubicBezTo>
                      <a:pt x="549242" y="50800"/>
                      <a:pt x="514476" y="48620"/>
                      <a:pt x="493823" y="69273"/>
                    </a:cubicBezTo>
                    <a:cubicBezTo>
                      <a:pt x="473170" y="89926"/>
                      <a:pt x="466114" y="152400"/>
                      <a:pt x="466114" y="152400"/>
                    </a:cubicBezTo>
                    <a:cubicBezTo>
                      <a:pt x="470732" y="189346"/>
                      <a:pt x="464562" y="229341"/>
                      <a:pt x="479969" y="263237"/>
                    </a:cubicBezTo>
                    <a:cubicBezTo>
                      <a:pt x="492885" y="291653"/>
                      <a:pt x="547752" y="311355"/>
                      <a:pt x="576951" y="318655"/>
                    </a:cubicBezTo>
                    <a:cubicBezTo>
                      <a:pt x="599796" y="324366"/>
                      <a:pt x="623378" y="326798"/>
                      <a:pt x="646223" y="332509"/>
                    </a:cubicBezTo>
                    <a:cubicBezTo>
                      <a:pt x="660391" y="336051"/>
                      <a:pt x="673311" y="344434"/>
                      <a:pt x="687787" y="346364"/>
                    </a:cubicBezTo>
                    <a:cubicBezTo>
                      <a:pt x="742910" y="353714"/>
                      <a:pt x="798624" y="355601"/>
                      <a:pt x="854042" y="360219"/>
                    </a:cubicBezTo>
                    <a:cubicBezTo>
                      <a:pt x="890987" y="355601"/>
                      <a:pt x="928246" y="353025"/>
                      <a:pt x="964878" y="346364"/>
                    </a:cubicBezTo>
                    <a:cubicBezTo>
                      <a:pt x="979247" y="343751"/>
                      <a:pt x="991985" y="330444"/>
                      <a:pt x="1006442" y="332509"/>
                    </a:cubicBezTo>
                    <a:cubicBezTo>
                      <a:pt x="1026888" y="335430"/>
                      <a:pt x="1042877" y="352083"/>
                      <a:pt x="1061860" y="360219"/>
                    </a:cubicBezTo>
                    <a:cubicBezTo>
                      <a:pt x="1075283" y="365972"/>
                      <a:pt x="1089569" y="369455"/>
                      <a:pt x="1103423" y="374073"/>
                    </a:cubicBezTo>
                    <a:cubicBezTo>
                      <a:pt x="1120199" y="424399"/>
                      <a:pt x="1117278" y="401033"/>
                      <a:pt x="1117278" y="44334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63" name="フリーフォーム 62"/>
              <p:cNvSpPr/>
              <p:nvPr/>
            </p:nvSpPr>
            <p:spPr>
              <a:xfrm>
                <a:off x="3451321" y="4353888"/>
                <a:ext cx="1120846" cy="442956"/>
              </a:xfrm>
              <a:custGeom>
                <a:avLst/>
                <a:gdLst>
                  <a:gd name="connsiteX0" fmla="*/ 22769 w 1120199"/>
                  <a:gd name="connsiteY0" fmla="*/ 0 h 443346"/>
                  <a:gd name="connsiteX1" fmla="*/ 78187 w 1120199"/>
                  <a:gd name="connsiteY1" fmla="*/ 166255 h 443346"/>
                  <a:gd name="connsiteX2" fmla="*/ 133605 w 1120199"/>
                  <a:gd name="connsiteY2" fmla="*/ 180109 h 443346"/>
                  <a:gd name="connsiteX3" fmla="*/ 175169 w 1120199"/>
                  <a:gd name="connsiteY3" fmla="*/ 207819 h 443346"/>
                  <a:gd name="connsiteX4" fmla="*/ 202878 w 1120199"/>
                  <a:gd name="connsiteY4" fmla="*/ 249382 h 443346"/>
                  <a:gd name="connsiteX5" fmla="*/ 313714 w 1120199"/>
                  <a:gd name="connsiteY5" fmla="*/ 304800 h 443346"/>
                  <a:gd name="connsiteX6" fmla="*/ 410696 w 1120199"/>
                  <a:gd name="connsiteY6" fmla="*/ 290946 h 443346"/>
                  <a:gd name="connsiteX7" fmla="*/ 507678 w 1120199"/>
                  <a:gd name="connsiteY7" fmla="*/ 360219 h 443346"/>
                  <a:gd name="connsiteX8" fmla="*/ 576951 w 1120199"/>
                  <a:gd name="connsiteY8" fmla="*/ 346364 h 443346"/>
                  <a:gd name="connsiteX9" fmla="*/ 604660 w 1120199"/>
                  <a:gd name="connsiteY9" fmla="*/ 290946 h 443346"/>
                  <a:gd name="connsiteX10" fmla="*/ 576951 w 1120199"/>
                  <a:gd name="connsiteY10" fmla="*/ 41564 h 443346"/>
                  <a:gd name="connsiteX11" fmla="*/ 493823 w 1120199"/>
                  <a:gd name="connsiteY11" fmla="*/ 69273 h 443346"/>
                  <a:gd name="connsiteX12" fmla="*/ 466114 w 1120199"/>
                  <a:gd name="connsiteY12" fmla="*/ 152400 h 443346"/>
                  <a:gd name="connsiteX13" fmla="*/ 479969 w 1120199"/>
                  <a:gd name="connsiteY13" fmla="*/ 263237 h 443346"/>
                  <a:gd name="connsiteX14" fmla="*/ 576951 w 1120199"/>
                  <a:gd name="connsiteY14" fmla="*/ 318655 h 443346"/>
                  <a:gd name="connsiteX15" fmla="*/ 646223 w 1120199"/>
                  <a:gd name="connsiteY15" fmla="*/ 332509 h 443346"/>
                  <a:gd name="connsiteX16" fmla="*/ 687787 w 1120199"/>
                  <a:gd name="connsiteY16" fmla="*/ 346364 h 443346"/>
                  <a:gd name="connsiteX17" fmla="*/ 854042 w 1120199"/>
                  <a:gd name="connsiteY17" fmla="*/ 360219 h 443346"/>
                  <a:gd name="connsiteX18" fmla="*/ 964878 w 1120199"/>
                  <a:gd name="connsiteY18" fmla="*/ 346364 h 443346"/>
                  <a:gd name="connsiteX19" fmla="*/ 1006442 w 1120199"/>
                  <a:gd name="connsiteY19" fmla="*/ 332509 h 443346"/>
                  <a:gd name="connsiteX20" fmla="*/ 1061860 w 1120199"/>
                  <a:gd name="connsiteY20" fmla="*/ 360219 h 443346"/>
                  <a:gd name="connsiteX21" fmla="*/ 1103423 w 1120199"/>
                  <a:gd name="connsiteY21" fmla="*/ 374073 h 443346"/>
                  <a:gd name="connsiteX22" fmla="*/ 1117278 w 1120199"/>
                  <a:gd name="connsiteY22" fmla="*/ 443346 h 44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20199" h="443346">
                    <a:moveTo>
                      <a:pt x="22769" y="0"/>
                    </a:moveTo>
                    <a:cubicBezTo>
                      <a:pt x="32721" y="99520"/>
                      <a:pt x="0" y="132747"/>
                      <a:pt x="78187" y="166255"/>
                    </a:cubicBezTo>
                    <a:cubicBezTo>
                      <a:pt x="95689" y="173756"/>
                      <a:pt x="115132" y="175491"/>
                      <a:pt x="133605" y="180109"/>
                    </a:cubicBezTo>
                    <a:cubicBezTo>
                      <a:pt x="147460" y="189346"/>
                      <a:pt x="163395" y="196045"/>
                      <a:pt x="175169" y="207819"/>
                    </a:cubicBezTo>
                    <a:cubicBezTo>
                      <a:pt x="186943" y="219593"/>
                      <a:pt x="189237" y="239833"/>
                      <a:pt x="202878" y="249382"/>
                    </a:cubicBezTo>
                    <a:cubicBezTo>
                      <a:pt x="236717" y="273069"/>
                      <a:pt x="313714" y="304800"/>
                      <a:pt x="313714" y="304800"/>
                    </a:cubicBezTo>
                    <a:cubicBezTo>
                      <a:pt x="346041" y="300182"/>
                      <a:pt x="378175" y="287989"/>
                      <a:pt x="410696" y="290946"/>
                    </a:cubicBezTo>
                    <a:cubicBezTo>
                      <a:pt x="450815" y="294593"/>
                      <a:pt x="482650" y="335191"/>
                      <a:pt x="507678" y="360219"/>
                    </a:cubicBezTo>
                    <a:cubicBezTo>
                      <a:pt x="530769" y="355601"/>
                      <a:pt x="557789" y="360051"/>
                      <a:pt x="576951" y="346364"/>
                    </a:cubicBezTo>
                    <a:cubicBezTo>
                      <a:pt x="593757" y="334360"/>
                      <a:pt x="603447" y="311563"/>
                      <a:pt x="604660" y="290946"/>
                    </a:cubicBezTo>
                    <a:cubicBezTo>
                      <a:pt x="610354" y="194140"/>
                      <a:pt x="594262" y="128122"/>
                      <a:pt x="576951" y="41564"/>
                    </a:cubicBezTo>
                    <a:cubicBezTo>
                      <a:pt x="549242" y="50800"/>
                      <a:pt x="514476" y="48620"/>
                      <a:pt x="493823" y="69273"/>
                    </a:cubicBezTo>
                    <a:cubicBezTo>
                      <a:pt x="473170" y="89926"/>
                      <a:pt x="466114" y="152400"/>
                      <a:pt x="466114" y="152400"/>
                    </a:cubicBezTo>
                    <a:cubicBezTo>
                      <a:pt x="470732" y="189346"/>
                      <a:pt x="464562" y="229341"/>
                      <a:pt x="479969" y="263237"/>
                    </a:cubicBezTo>
                    <a:cubicBezTo>
                      <a:pt x="492885" y="291653"/>
                      <a:pt x="547752" y="311355"/>
                      <a:pt x="576951" y="318655"/>
                    </a:cubicBezTo>
                    <a:cubicBezTo>
                      <a:pt x="599796" y="324366"/>
                      <a:pt x="623378" y="326798"/>
                      <a:pt x="646223" y="332509"/>
                    </a:cubicBezTo>
                    <a:cubicBezTo>
                      <a:pt x="660391" y="336051"/>
                      <a:pt x="673311" y="344434"/>
                      <a:pt x="687787" y="346364"/>
                    </a:cubicBezTo>
                    <a:cubicBezTo>
                      <a:pt x="742910" y="353714"/>
                      <a:pt x="798624" y="355601"/>
                      <a:pt x="854042" y="360219"/>
                    </a:cubicBezTo>
                    <a:cubicBezTo>
                      <a:pt x="890987" y="355601"/>
                      <a:pt x="928246" y="353025"/>
                      <a:pt x="964878" y="346364"/>
                    </a:cubicBezTo>
                    <a:cubicBezTo>
                      <a:pt x="979247" y="343751"/>
                      <a:pt x="991985" y="330444"/>
                      <a:pt x="1006442" y="332509"/>
                    </a:cubicBezTo>
                    <a:cubicBezTo>
                      <a:pt x="1026888" y="335430"/>
                      <a:pt x="1042877" y="352083"/>
                      <a:pt x="1061860" y="360219"/>
                    </a:cubicBezTo>
                    <a:cubicBezTo>
                      <a:pt x="1075283" y="365972"/>
                      <a:pt x="1089569" y="369455"/>
                      <a:pt x="1103423" y="374073"/>
                    </a:cubicBezTo>
                    <a:cubicBezTo>
                      <a:pt x="1120199" y="424399"/>
                      <a:pt x="1117278" y="401033"/>
                      <a:pt x="1117278" y="44334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448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4211960" y="4365104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wind</a:t>
                </a:r>
                <a:endParaRPr lang="ja-JP" altLang="en-US"/>
              </a:p>
            </p:txBody>
          </p:sp>
          <p:sp>
            <p:nvSpPr>
              <p:cNvPr id="65" name="ストライプ矢印 64"/>
              <p:cNvSpPr/>
              <p:nvPr/>
            </p:nvSpPr>
            <p:spPr>
              <a:xfrm>
                <a:off x="755576" y="5733563"/>
                <a:ext cx="1512983" cy="647765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450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971598" y="5877272"/>
                <a:ext cx="12241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/>
                  <a:t>Advection</a:t>
                </a:r>
                <a:endParaRPr lang="ja-JP" altLang="en-US"/>
              </a:p>
            </p:txBody>
          </p:sp>
          <p:cxnSp>
            <p:nvCxnSpPr>
              <p:cNvPr id="67" name="直線矢印コネクタ 66"/>
              <p:cNvCxnSpPr/>
              <p:nvPr/>
            </p:nvCxnSpPr>
            <p:spPr>
              <a:xfrm rot="16200000" flipH="1">
                <a:off x="1545392" y="5154866"/>
                <a:ext cx="795416" cy="2159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フリーフォーム 34"/>
            <p:cNvSpPr/>
            <p:nvPr/>
          </p:nvSpPr>
          <p:spPr>
            <a:xfrm>
              <a:off x="5797684" y="4551578"/>
              <a:ext cx="1006538" cy="533453"/>
            </a:xfrm>
            <a:custGeom>
              <a:avLst/>
              <a:gdLst>
                <a:gd name="connsiteX0" fmla="*/ 401956 w 1006127"/>
                <a:gd name="connsiteY0" fmla="*/ 48169 h 534018"/>
                <a:gd name="connsiteX1" fmla="*/ 584836 w 1006127"/>
                <a:gd name="connsiteY1" fmla="*/ 35977 h 534018"/>
                <a:gd name="connsiteX2" fmla="*/ 597028 w 1006127"/>
                <a:gd name="connsiteY2" fmla="*/ 72553 h 534018"/>
                <a:gd name="connsiteX3" fmla="*/ 560452 w 1006127"/>
                <a:gd name="connsiteY3" fmla="*/ 133513 h 534018"/>
                <a:gd name="connsiteX4" fmla="*/ 511684 w 1006127"/>
                <a:gd name="connsiteY4" fmla="*/ 157897 h 534018"/>
                <a:gd name="connsiteX5" fmla="*/ 426340 w 1006127"/>
                <a:gd name="connsiteY5" fmla="*/ 194473 h 534018"/>
                <a:gd name="connsiteX6" fmla="*/ 133732 w 1006127"/>
                <a:gd name="connsiteY6" fmla="*/ 218857 h 534018"/>
                <a:gd name="connsiteX7" fmla="*/ 11812 w 1006127"/>
                <a:gd name="connsiteY7" fmla="*/ 243241 h 534018"/>
                <a:gd name="connsiteX8" fmla="*/ 48388 w 1006127"/>
                <a:gd name="connsiteY8" fmla="*/ 255433 h 534018"/>
                <a:gd name="connsiteX9" fmla="*/ 206884 w 1006127"/>
                <a:gd name="connsiteY9" fmla="*/ 279817 h 534018"/>
                <a:gd name="connsiteX10" fmla="*/ 255652 w 1006127"/>
                <a:gd name="connsiteY10" fmla="*/ 255433 h 534018"/>
                <a:gd name="connsiteX11" fmla="*/ 340996 w 1006127"/>
                <a:gd name="connsiteY11" fmla="*/ 206665 h 534018"/>
                <a:gd name="connsiteX12" fmla="*/ 694564 w 1006127"/>
                <a:gd name="connsiteY12" fmla="*/ 243241 h 534018"/>
                <a:gd name="connsiteX13" fmla="*/ 718948 w 1006127"/>
                <a:gd name="connsiteY13" fmla="*/ 279817 h 534018"/>
                <a:gd name="connsiteX14" fmla="*/ 706756 w 1006127"/>
                <a:gd name="connsiteY14" fmla="*/ 377353 h 534018"/>
                <a:gd name="connsiteX15" fmla="*/ 694564 w 1006127"/>
                <a:gd name="connsiteY15" fmla="*/ 413929 h 534018"/>
                <a:gd name="connsiteX16" fmla="*/ 657988 w 1006127"/>
                <a:gd name="connsiteY16" fmla="*/ 426121 h 534018"/>
                <a:gd name="connsiteX17" fmla="*/ 621412 w 1006127"/>
                <a:gd name="connsiteY17" fmla="*/ 413929 h 534018"/>
                <a:gd name="connsiteX18" fmla="*/ 670180 w 1006127"/>
                <a:gd name="connsiteY18" fmla="*/ 352969 h 534018"/>
                <a:gd name="connsiteX19" fmla="*/ 584836 w 1006127"/>
                <a:gd name="connsiteY19" fmla="*/ 340777 h 534018"/>
                <a:gd name="connsiteX20" fmla="*/ 560452 w 1006127"/>
                <a:gd name="connsiteY20" fmla="*/ 304201 h 534018"/>
                <a:gd name="connsiteX21" fmla="*/ 682372 w 1006127"/>
                <a:gd name="connsiteY21" fmla="*/ 292009 h 534018"/>
                <a:gd name="connsiteX22" fmla="*/ 694564 w 1006127"/>
                <a:gd name="connsiteY22" fmla="*/ 255433 h 534018"/>
                <a:gd name="connsiteX23" fmla="*/ 804292 w 1006127"/>
                <a:gd name="connsiteY23" fmla="*/ 218857 h 534018"/>
                <a:gd name="connsiteX24" fmla="*/ 901828 w 1006127"/>
                <a:gd name="connsiteY24" fmla="*/ 292009 h 534018"/>
                <a:gd name="connsiteX25" fmla="*/ 962788 w 1006127"/>
                <a:gd name="connsiteY25" fmla="*/ 426121 h 534018"/>
                <a:gd name="connsiteX26" fmla="*/ 926212 w 1006127"/>
                <a:gd name="connsiteY26" fmla="*/ 523657 h 534018"/>
                <a:gd name="connsiteX27" fmla="*/ 889636 w 1006127"/>
                <a:gd name="connsiteY27" fmla="*/ 499273 h 534018"/>
                <a:gd name="connsiteX28" fmla="*/ 804292 w 1006127"/>
                <a:gd name="connsiteY28" fmla="*/ 450505 h 534018"/>
                <a:gd name="connsiteX29" fmla="*/ 816484 w 1006127"/>
                <a:gd name="connsiteY29" fmla="*/ 401737 h 534018"/>
                <a:gd name="connsiteX30" fmla="*/ 853060 w 1006127"/>
                <a:gd name="connsiteY30" fmla="*/ 389545 h 534018"/>
                <a:gd name="connsiteX31" fmla="*/ 938404 w 1006127"/>
                <a:gd name="connsiteY31" fmla="*/ 365161 h 534018"/>
                <a:gd name="connsiteX32" fmla="*/ 901828 w 1006127"/>
                <a:gd name="connsiteY32" fmla="*/ 255433 h 534018"/>
                <a:gd name="connsiteX33" fmla="*/ 828676 w 1006127"/>
                <a:gd name="connsiteY33" fmla="*/ 231049 h 534018"/>
                <a:gd name="connsiteX34" fmla="*/ 560452 w 1006127"/>
                <a:gd name="connsiteY34" fmla="*/ 182281 h 534018"/>
                <a:gd name="connsiteX35" fmla="*/ 657988 w 1006127"/>
                <a:gd name="connsiteY35" fmla="*/ 182281 h 534018"/>
                <a:gd name="connsiteX36" fmla="*/ 682372 w 1006127"/>
                <a:gd name="connsiteY36" fmla="*/ 231049 h 534018"/>
                <a:gd name="connsiteX37" fmla="*/ 670180 w 1006127"/>
                <a:gd name="connsiteY37" fmla="*/ 474889 h 534018"/>
                <a:gd name="connsiteX38" fmla="*/ 657988 w 1006127"/>
                <a:gd name="connsiteY38" fmla="*/ 511465 h 534018"/>
                <a:gd name="connsiteX39" fmla="*/ 621412 w 1006127"/>
                <a:gd name="connsiteY39" fmla="*/ 523657 h 534018"/>
                <a:gd name="connsiteX40" fmla="*/ 584836 w 1006127"/>
                <a:gd name="connsiteY40" fmla="*/ 511465 h 534018"/>
                <a:gd name="connsiteX41" fmla="*/ 572644 w 1006127"/>
                <a:gd name="connsiteY41" fmla="*/ 474889 h 534018"/>
                <a:gd name="connsiteX42" fmla="*/ 633604 w 1006127"/>
                <a:gd name="connsiteY42" fmla="*/ 352969 h 534018"/>
                <a:gd name="connsiteX43" fmla="*/ 828676 w 1006127"/>
                <a:gd name="connsiteY43" fmla="*/ 340777 h 534018"/>
                <a:gd name="connsiteX44" fmla="*/ 974980 w 1006127"/>
                <a:gd name="connsiteY44" fmla="*/ 328585 h 534018"/>
                <a:gd name="connsiteX45" fmla="*/ 999364 w 1006127"/>
                <a:gd name="connsiteY45" fmla="*/ 255433 h 53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6127" h="534018">
                  <a:moveTo>
                    <a:pt x="401956" y="48169"/>
                  </a:moveTo>
                  <a:cubicBezTo>
                    <a:pt x="472945" y="12675"/>
                    <a:pt x="476904" y="0"/>
                    <a:pt x="584836" y="35977"/>
                  </a:cubicBezTo>
                  <a:cubicBezTo>
                    <a:pt x="597028" y="40041"/>
                    <a:pt x="592964" y="60361"/>
                    <a:pt x="597028" y="72553"/>
                  </a:cubicBezTo>
                  <a:cubicBezTo>
                    <a:pt x="584836" y="92873"/>
                    <a:pt x="577208" y="116757"/>
                    <a:pt x="560452" y="133513"/>
                  </a:cubicBezTo>
                  <a:cubicBezTo>
                    <a:pt x="547601" y="146364"/>
                    <a:pt x="528230" y="150376"/>
                    <a:pt x="511684" y="157897"/>
                  </a:cubicBezTo>
                  <a:cubicBezTo>
                    <a:pt x="483508" y="170704"/>
                    <a:pt x="456100" y="185970"/>
                    <a:pt x="426340" y="194473"/>
                  </a:cubicBezTo>
                  <a:cubicBezTo>
                    <a:pt x="369356" y="210754"/>
                    <a:pt x="136384" y="218701"/>
                    <a:pt x="133732" y="218857"/>
                  </a:cubicBezTo>
                  <a:cubicBezTo>
                    <a:pt x="93092" y="226985"/>
                    <a:pt x="49906" y="226915"/>
                    <a:pt x="11812" y="243241"/>
                  </a:cubicBezTo>
                  <a:cubicBezTo>
                    <a:pt x="0" y="248303"/>
                    <a:pt x="35757" y="253065"/>
                    <a:pt x="48388" y="255433"/>
                  </a:cubicBezTo>
                  <a:cubicBezTo>
                    <a:pt x="100926" y="265284"/>
                    <a:pt x="154052" y="271689"/>
                    <a:pt x="206884" y="279817"/>
                  </a:cubicBezTo>
                  <a:cubicBezTo>
                    <a:pt x="284240" y="305602"/>
                    <a:pt x="210808" y="294672"/>
                    <a:pt x="255652" y="255433"/>
                  </a:cubicBezTo>
                  <a:cubicBezTo>
                    <a:pt x="280310" y="233857"/>
                    <a:pt x="312548" y="222921"/>
                    <a:pt x="340996" y="206665"/>
                  </a:cubicBezTo>
                  <a:cubicBezTo>
                    <a:pt x="361022" y="207435"/>
                    <a:pt x="613186" y="161863"/>
                    <a:pt x="694564" y="243241"/>
                  </a:cubicBezTo>
                  <a:cubicBezTo>
                    <a:pt x="704925" y="253602"/>
                    <a:pt x="710820" y="267625"/>
                    <a:pt x="718948" y="279817"/>
                  </a:cubicBezTo>
                  <a:cubicBezTo>
                    <a:pt x="714884" y="312329"/>
                    <a:pt x="712617" y="345116"/>
                    <a:pt x="706756" y="377353"/>
                  </a:cubicBezTo>
                  <a:cubicBezTo>
                    <a:pt x="704457" y="389997"/>
                    <a:pt x="703651" y="404842"/>
                    <a:pt x="694564" y="413929"/>
                  </a:cubicBezTo>
                  <a:cubicBezTo>
                    <a:pt x="685477" y="423016"/>
                    <a:pt x="670180" y="422057"/>
                    <a:pt x="657988" y="426121"/>
                  </a:cubicBezTo>
                  <a:cubicBezTo>
                    <a:pt x="645796" y="422057"/>
                    <a:pt x="626185" y="425861"/>
                    <a:pt x="621412" y="413929"/>
                  </a:cubicBezTo>
                  <a:cubicBezTo>
                    <a:pt x="601600" y="364400"/>
                    <a:pt x="644644" y="361481"/>
                    <a:pt x="670180" y="352969"/>
                  </a:cubicBezTo>
                  <a:cubicBezTo>
                    <a:pt x="641732" y="348905"/>
                    <a:pt x="611096" y="352448"/>
                    <a:pt x="584836" y="340777"/>
                  </a:cubicBezTo>
                  <a:cubicBezTo>
                    <a:pt x="571446" y="334826"/>
                    <a:pt x="547346" y="310754"/>
                    <a:pt x="560452" y="304201"/>
                  </a:cubicBezTo>
                  <a:cubicBezTo>
                    <a:pt x="596983" y="285936"/>
                    <a:pt x="641732" y="296073"/>
                    <a:pt x="682372" y="292009"/>
                  </a:cubicBezTo>
                  <a:cubicBezTo>
                    <a:pt x="686436" y="279817"/>
                    <a:pt x="691033" y="267790"/>
                    <a:pt x="694564" y="255433"/>
                  </a:cubicBezTo>
                  <a:cubicBezTo>
                    <a:pt x="717480" y="175225"/>
                    <a:pt x="684698" y="203908"/>
                    <a:pt x="804292" y="218857"/>
                  </a:cubicBezTo>
                  <a:cubicBezTo>
                    <a:pt x="836804" y="243241"/>
                    <a:pt x="875380" y="261153"/>
                    <a:pt x="901828" y="292009"/>
                  </a:cubicBezTo>
                  <a:cubicBezTo>
                    <a:pt x="931564" y="326701"/>
                    <a:pt x="947862" y="381344"/>
                    <a:pt x="962788" y="426121"/>
                  </a:cubicBezTo>
                  <a:cubicBezTo>
                    <a:pt x="950596" y="458633"/>
                    <a:pt x="950765" y="499104"/>
                    <a:pt x="926212" y="523657"/>
                  </a:cubicBezTo>
                  <a:cubicBezTo>
                    <a:pt x="915851" y="534018"/>
                    <a:pt x="902358" y="506543"/>
                    <a:pt x="889636" y="499273"/>
                  </a:cubicBezTo>
                  <a:cubicBezTo>
                    <a:pt x="781356" y="437399"/>
                    <a:pt x="893404" y="509913"/>
                    <a:pt x="804292" y="450505"/>
                  </a:cubicBezTo>
                  <a:cubicBezTo>
                    <a:pt x="808356" y="434249"/>
                    <a:pt x="806016" y="414821"/>
                    <a:pt x="816484" y="401737"/>
                  </a:cubicBezTo>
                  <a:cubicBezTo>
                    <a:pt x="824512" y="391702"/>
                    <a:pt x="840703" y="393076"/>
                    <a:pt x="853060" y="389545"/>
                  </a:cubicBezTo>
                  <a:cubicBezTo>
                    <a:pt x="960223" y="358927"/>
                    <a:pt x="850707" y="394393"/>
                    <a:pt x="938404" y="365161"/>
                  </a:cubicBezTo>
                  <a:cubicBezTo>
                    <a:pt x="926212" y="328585"/>
                    <a:pt x="926242" y="285273"/>
                    <a:pt x="901828" y="255433"/>
                  </a:cubicBezTo>
                  <a:cubicBezTo>
                    <a:pt x="885552" y="235540"/>
                    <a:pt x="851665" y="242544"/>
                    <a:pt x="828676" y="231049"/>
                  </a:cubicBezTo>
                  <a:cubicBezTo>
                    <a:pt x="714076" y="173749"/>
                    <a:pt x="797972" y="208672"/>
                    <a:pt x="560452" y="182281"/>
                  </a:cubicBezTo>
                  <a:cubicBezTo>
                    <a:pt x="594291" y="171001"/>
                    <a:pt x="620538" y="155531"/>
                    <a:pt x="657988" y="182281"/>
                  </a:cubicBezTo>
                  <a:cubicBezTo>
                    <a:pt x="672777" y="192845"/>
                    <a:pt x="674244" y="214793"/>
                    <a:pt x="682372" y="231049"/>
                  </a:cubicBezTo>
                  <a:cubicBezTo>
                    <a:pt x="678308" y="312329"/>
                    <a:pt x="677230" y="393813"/>
                    <a:pt x="670180" y="474889"/>
                  </a:cubicBezTo>
                  <a:cubicBezTo>
                    <a:pt x="669067" y="487692"/>
                    <a:pt x="667075" y="502378"/>
                    <a:pt x="657988" y="511465"/>
                  </a:cubicBezTo>
                  <a:cubicBezTo>
                    <a:pt x="648901" y="520552"/>
                    <a:pt x="633604" y="519593"/>
                    <a:pt x="621412" y="523657"/>
                  </a:cubicBezTo>
                  <a:cubicBezTo>
                    <a:pt x="609220" y="519593"/>
                    <a:pt x="593923" y="520552"/>
                    <a:pt x="584836" y="511465"/>
                  </a:cubicBezTo>
                  <a:cubicBezTo>
                    <a:pt x="575749" y="502378"/>
                    <a:pt x="572644" y="487740"/>
                    <a:pt x="572644" y="474889"/>
                  </a:cubicBezTo>
                  <a:cubicBezTo>
                    <a:pt x="572644" y="410748"/>
                    <a:pt x="563543" y="363478"/>
                    <a:pt x="633604" y="352969"/>
                  </a:cubicBezTo>
                  <a:cubicBezTo>
                    <a:pt x="698034" y="343304"/>
                    <a:pt x="763691" y="345419"/>
                    <a:pt x="828676" y="340777"/>
                  </a:cubicBezTo>
                  <a:cubicBezTo>
                    <a:pt x="877489" y="337290"/>
                    <a:pt x="926212" y="332649"/>
                    <a:pt x="974980" y="328585"/>
                  </a:cubicBezTo>
                  <a:cubicBezTo>
                    <a:pt x="1006127" y="281865"/>
                    <a:pt x="999364" y="306662"/>
                    <a:pt x="999364" y="25543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826909" y="5189816"/>
              <a:ext cx="7148962" cy="327058"/>
            </a:xfrm>
            <a:custGeom>
              <a:avLst/>
              <a:gdLst>
                <a:gd name="connsiteX0" fmla="*/ 0 w 7148945"/>
                <a:gd name="connsiteY0" fmla="*/ 90095 h 328006"/>
                <a:gd name="connsiteX1" fmla="*/ 304800 w 7148945"/>
                <a:gd name="connsiteY1" fmla="*/ 76240 h 328006"/>
                <a:gd name="connsiteX2" fmla="*/ 346363 w 7148945"/>
                <a:gd name="connsiteY2" fmla="*/ 48531 h 328006"/>
                <a:gd name="connsiteX3" fmla="*/ 484909 w 7148945"/>
                <a:gd name="connsiteY3" fmla="*/ 34677 h 328006"/>
                <a:gd name="connsiteX4" fmla="*/ 609600 w 7148945"/>
                <a:gd name="connsiteY4" fmla="*/ 6967 h 328006"/>
                <a:gd name="connsiteX5" fmla="*/ 692727 w 7148945"/>
                <a:gd name="connsiteY5" fmla="*/ 62386 h 328006"/>
                <a:gd name="connsiteX6" fmla="*/ 748145 w 7148945"/>
                <a:gd name="connsiteY6" fmla="*/ 20822 h 328006"/>
                <a:gd name="connsiteX7" fmla="*/ 789709 w 7148945"/>
                <a:gd name="connsiteY7" fmla="*/ 48531 h 328006"/>
                <a:gd name="connsiteX8" fmla="*/ 942109 w 7148945"/>
                <a:gd name="connsiteY8" fmla="*/ 76240 h 328006"/>
                <a:gd name="connsiteX9" fmla="*/ 1052945 w 7148945"/>
                <a:gd name="connsiteY9" fmla="*/ 117804 h 328006"/>
                <a:gd name="connsiteX10" fmla="*/ 1136072 w 7148945"/>
                <a:gd name="connsiteY10" fmla="*/ 145513 h 328006"/>
                <a:gd name="connsiteX11" fmla="*/ 1191490 w 7148945"/>
                <a:gd name="connsiteY11" fmla="*/ 103949 h 328006"/>
                <a:gd name="connsiteX12" fmla="*/ 1205345 w 7148945"/>
                <a:gd name="connsiteY12" fmla="*/ 62386 h 328006"/>
                <a:gd name="connsiteX13" fmla="*/ 1330036 w 7148945"/>
                <a:gd name="connsiteY13" fmla="*/ 103949 h 328006"/>
                <a:gd name="connsiteX14" fmla="*/ 1704109 w 7148945"/>
                <a:gd name="connsiteY14" fmla="*/ 76240 h 328006"/>
                <a:gd name="connsiteX15" fmla="*/ 1773381 w 7148945"/>
                <a:gd name="connsiteY15" fmla="*/ 48531 h 328006"/>
                <a:gd name="connsiteX16" fmla="*/ 1828800 w 7148945"/>
                <a:gd name="connsiteY16" fmla="*/ 62386 h 328006"/>
                <a:gd name="connsiteX17" fmla="*/ 1884218 w 7148945"/>
                <a:gd name="connsiteY17" fmla="*/ 103949 h 328006"/>
                <a:gd name="connsiteX18" fmla="*/ 2008909 w 7148945"/>
                <a:gd name="connsiteY18" fmla="*/ 76240 h 328006"/>
                <a:gd name="connsiteX19" fmla="*/ 2189018 w 7148945"/>
                <a:gd name="connsiteY19" fmla="*/ 103949 h 328006"/>
                <a:gd name="connsiteX20" fmla="*/ 2244436 w 7148945"/>
                <a:gd name="connsiteY20" fmla="*/ 200931 h 328006"/>
                <a:gd name="connsiteX21" fmla="*/ 2590800 w 7148945"/>
                <a:gd name="connsiteY21" fmla="*/ 214786 h 328006"/>
                <a:gd name="connsiteX22" fmla="*/ 2770909 w 7148945"/>
                <a:gd name="connsiteY22" fmla="*/ 228640 h 328006"/>
                <a:gd name="connsiteX23" fmla="*/ 2881745 w 7148945"/>
                <a:gd name="connsiteY23" fmla="*/ 242495 h 328006"/>
                <a:gd name="connsiteX24" fmla="*/ 3144981 w 7148945"/>
                <a:gd name="connsiteY24" fmla="*/ 256349 h 328006"/>
                <a:gd name="connsiteX25" fmla="*/ 3740727 w 7148945"/>
                <a:gd name="connsiteY25" fmla="*/ 256349 h 328006"/>
                <a:gd name="connsiteX26" fmla="*/ 3865418 w 7148945"/>
                <a:gd name="connsiteY26" fmla="*/ 242495 h 328006"/>
                <a:gd name="connsiteX27" fmla="*/ 3920836 w 7148945"/>
                <a:gd name="connsiteY27" fmla="*/ 214786 h 328006"/>
                <a:gd name="connsiteX28" fmla="*/ 4031672 w 7148945"/>
                <a:gd name="connsiteY28" fmla="*/ 187077 h 328006"/>
                <a:gd name="connsiteX29" fmla="*/ 4170218 w 7148945"/>
                <a:gd name="connsiteY29" fmla="*/ 159367 h 328006"/>
                <a:gd name="connsiteX30" fmla="*/ 4419600 w 7148945"/>
                <a:gd name="connsiteY30" fmla="*/ 145513 h 328006"/>
                <a:gd name="connsiteX31" fmla="*/ 4475018 w 7148945"/>
                <a:gd name="connsiteY31" fmla="*/ 117804 h 328006"/>
                <a:gd name="connsiteX32" fmla="*/ 4516581 w 7148945"/>
                <a:gd name="connsiteY32" fmla="*/ 90095 h 328006"/>
                <a:gd name="connsiteX33" fmla="*/ 4599709 w 7148945"/>
                <a:gd name="connsiteY33" fmla="*/ 117804 h 328006"/>
                <a:gd name="connsiteX34" fmla="*/ 4765963 w 7148945"/>
                <a:gd name="connsiteY34" fmla="*/ 103949 h 328006"/>
                <a:gd name="connsiteX35" fmla="*/ 4987636 w 7148945"/>
                <a:gd name="connsiteY35" fmla="*/ 159367 h 328006"/>
                <a:gd name="connsiteX36" fmla="*/ 5098472 w 7148945"/>
                <a:gd name="connsiteY36" fmla="*/ 187077 h 328006"/>
                <a:gd name="connsiteX37" fmla="*/ 5195454 w 7148945"/>
                <a:gd name="connsiteY37" fmla="*/ 173222 h 328006"/>
                <a:gd name="connsiteX38" fmla="*/ 5250872 w 7148945"/>
                <a:gd name="connsiteY38" fmla="*/ 159367 h 328006"/>
                <a:gd name="connsiteX39" fmla="*/ 5306290 w 7148945"/>
                <a:gd name="connsiteY39" fmla="*/ 173222 h 328006"/>
                <a:gd name="connsiteX40" fmla="*/ 5444836 w 7148945"/>
                <a:gd name="connsiteY40" fmla="*/ 200931 h 328006"/>
                <a:gd name="connsiteX41" fmla="*/ 5514109 w 7148945"/>
                <a:gd name="connsiteY41" fmla="*/ 228640 h 328006"/>
                <a:gd name="connsiteX42" fmla="*/ 5777345 w 7148945"/>
                <a:gd name="connsiteY42" fmla="*/ 214786 h 328006"/>
                <a:gd name="connsiteX43" fmla="*/ 5874327 w 7148945"/>
                <a:gd name="connsiteY43" fmla="*/ 200931 h 328006"/>
                <a:gd name="connsiteX44" fmla="*/ 6012872 w 7148945"/>
                <a:gd name="connsiteY44" fmla="*/ 214786 h 328006"/>
                <a:gd name="connsiteX45" fmla="*/ 6262254 w 7148945"/>
                <a:gd name="connsiteY45" fmla="*/ 173222 h 328006"/>
                <a:gd name="connsiteX46" fmla="*/ 6317672 w 7148945"/>
                <a:gd name="connsiteY46" fmla="*/ 145513 h 328006"/>
                <a:gd name="connsiteX47" fmla="*/ 6442363 w 7148945"/>
                <a:gd name="connsiteY47" fmla="*/ 90095 h 328006"/>
                <a:gd name="connsiteX48" fmla="*/ 6664036 w 7148945"/>
                <a:gd name="connsiteY48" fmla="*/ 76240 h 328006"/>
                <a:gd name="connsiteX49" fmla="*/ 6885709 w 7148945"/>
                <a:gd name="connsiteY49" fmla="*/ 90095 h 328006"/>
                <a:gd name="connsiteX50" fmla="*/ 6982690 w 7148945"/>
                <a:gd name="connsiteY50" fmla="*/ 117804 h 328006"/>
                <a:gd name="connsiteX51" fmla="*/ 7148945 w 7148945"/>
                <a:gd name="connsiteY51" fmla="*/ 103949 h 32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148945" h="328006">
                  <a:moveTo>
                    <a:pt x="0" y="90095"/>
                  </a:moveTo>
                  <a:cubicBezTo>
                    <a:pt x="101600" y="85477"/>
                    <a:pt x="203820" y="88358"/>
                    <a:pt x="304800" y="76240"/>
                  </a:cubicBezTo>
                  <a:cubicBezTo>
                    <a:pt x="321332" y="74256"/>
                    <a:pt x="330138" y="52275"/>
                    <a:pt x="346363" y="48531"/>
                  </a:cubicBezTo>
                  <a:cubicBezTo>
                    <a:pt x="391587" y="38095"/>
                    <a:pt x="438727" y="39295"/>
                    <a:pt x="484909" y="34677"/>
                  </a:cubicBezTo>
                  <a:cubicBezTo>
                    <a:pt x="516905" y="24011"/>
                    <a:pt x="581732" y="0"/>
                    <a:pt x="609600" y="6967"/>
                  </a:cubicBezTo>
                  <a:cubicBezTo>
                    <a:pt x="641908" y="15044"/>
                    <a:pt x="692727" y="62386"/>
                    <a:pt x="692727" y="62386"/>
                  </a:cubicBezTo>
                  <a:cubicBezTo>
                    <a:pt x="711200" y="48531"/>
                    <a:pt x="725286" y="24088"/>
                    <a:pt x="748145" y="20822"/>
                  </a:cubicBezTo>
                  <a:cubicBezTo>
                    <a:pt x="764629" y="18467"/>
                    <a:pt x="774816" y="41084"/>
                    <a:pt x="789709" y="48531"/>
                  </a:cubicBezTo>
                  <a:cubicBezTo>
                    <a:pt x="832426" y="69890"/>
                    <a:pt x="903894" y="71463"/>
                    <a:pt x="942109" y="76240"/>
                  </a:cubicBezTo>
                  <a:cubicBezTo>
                    <a:pt x="1035017" y="122694"/>
                    <a:pt x="958629" y="89509"/>
                    <a:pt x="1052945" y="117804"/>
                  </a:cubicBezTo>
                  <a:cubicBezTo>
                    <a:pt x="1080921" y="126197"/>
                    <a:pt x="1136072" y="145513"/>
                    <a:pt x="1136072" y="145513"/>
                  </a:cubicBezTo>
                  <a:cubicBezTo>
                    <a:pt x="1154545" y="131658"/>
                    <a:pt x="1176707" y="121688"/>
                    <a:pt x="1191490" y="103949"/>
                  </a:cubicBezTo>
                  <a:cubicBezTo>
                    <a:pt x="1200839" y="92730"/>
                    <a:pt x="1191786" y="67810"/>
                    <a:pt x="1205345" y="62386"/>
                  </a:cubicBezTo>
                  <a:cubicBezTo>
                    <a:pt x="1220260" y="56420"/>
                    <a:pt x="1327497" y="102933"/>
                    <a:pt x="1330036" y="103949"/>
                  </a:cubicBezTo>
                  <a:cubicBezTo>
                    <a:pt x="1413189" y="100334"/>
                    <a:pt x="1591131" y="113900"/>
                    <a:pt x="1704109" y="76240"/>
                  </a:cubicBezTo>
                  <a:cubicBezTo>
                    <a:pt x="1727702" y="68376"/>
                    <a:pt x="1750290" y="57767"/>
                    <a:pt x="1773381" y="48531"/>
                  </a:cubicBezTo>
                  <a:cubicBezTo>
                    <a:pt x="1791854" y="53149"/>
                    <a:pt x="1811769" y="53870"/>
                    <a:pt x="1828800" y="62386"/>
                  </a:cubicBezTo>
                  <a:cubicBezTo>
                    <a:pt x="1849453" y="72712"/>
                    <a:pt x="1861195" y="102178"/>
                    <a:pt x="1884218" y="103949"/>
                  </a:cubicBezTo>
                  <a:cubicBezTo>
                    <a:pt x="1926670" y="107214"/>
                    <a:pt x="1967345" y="85476"/>
                    <a:pt x="2008909" y="76240"/>
                  </a:cubicBezTo>
                  <a:cubicBezTo>
                    <a:pt x="2068945" y="85476"/>
                    <a:pt x="2131814" y="83519"/>
                    <a:pt x="2189018" y="103949"/>
                  </a:cubicBezTo>
                  <a:cubicBezTo>
                    <a:pt x="2317466" y="149824"/>
                    <a:pt x="2024466" y="161650"/>
                    <a:pt x="2244436" y="200931"/>
                  </a:cubicBezTo>
                  <a:cubicBezTo>
                    <a:pt x="2358184" y="221243"/>
                    <a:pt x="2475413" y="208713"/>
                    <a:pt x="2590800" y="214786"/>
                  </a:cubicBezTo>
                  <a:cubicBezTo>
                    <a:pt x="2650930" y="217951"/>
                    <a:pt x="2710967" y="222931"/>
                    <a:pt x="2770909" y="228640"/>
                  </a:cubicBezTo>
                  <a:cubicBezTo>
                    <a:pt x="2807974" y="232170"/>
                    <a:pt x="2844614" y="239745"/>
                    <a:pt x="2881745" y="242495"/>
                  </a:cubicBezTo>
                  <a:cubicBezTo>
                    <a:pt x="2969372" y="248986"/>
                    <a:pt x="3057236" y="251731"/>
                    <a:pt x="3144981" y="256349"/>
                  </a:cubicBezTo>
                  <a:cubicBezTo>
                    <a:pt x="3359947" y="328006"/>
                    <a:pt x="3195987" y="278583"/>
                    <a:pt x="3740727" y="256349"/>
                  </a:cubicBezTo>
                  <a:cubicBezTo>
                    <a:pt x="3782512" y="254644"/>
                    <a:pt x="3823854" y="247113"/>
                    <a:pt x="3865418" y="242495"/>
                  </a:cubicBezTo>
                  <a:cubicBezTo>
                    <a:pt x="3883891" y="233259"/>
                    <a:pt x="3901243" y="221317"/>
                    <a:pt x="3920836" y="214786"/>
                  </a:cubicBezTo>
                  <a:cubicBezTo>
                    <a:pt x="3956964" y="202743"/>
                    <a:pt x="3994727" y="196313"/>
                    <a:pt x="4031672" y="187077"/>
                  </a:cubicBezTo>
                  <a:cubicBezTo>
                    <a:pt x="4079806" y="175043"/>
                    <a:pt x="4119260" y="163613"/>
                    <a:pt x="4170218" y="159367"/>
                  </a:cubicBezTo>
                  <a:cubicBezTo>
                    <a:pt x="4253186" y="152453"/>
                    <a:pt x="4336473" y="150131"/>
                    <a:pt x="4419600" y="145513"/>
                  </a:cubicBezTo>
                  <a:cubicBezTo>
                    <a:pt x="4438073" y="136277"/>
                    <a:pt x="4457086" y="128051"/>
                    <a:pt x="4475018" y="117804"/>
                  </a:cubicBezTo>
                  <a:cubicBezTo>
                    <a:pt x="4489475" y="109543"/>
                    <a:pt x="4499930" y="90095"/>
                    <a:pt x="4516581" y="90095"/>
                  </a:cubicBezTo>
                  <a:cubicBezTo>
                    <a:pt x="4545789" y="90095"/>
                    <a:pt x="4572000" y="108568"/>
                    <a:pt x="4599709" y="117804"/>
                  </a:cubicBezTo>
                  <a:cubicBezTo>
                    <a:pt x="4655127" y="113186"/>
                    <a:pt x="4710353" y="103949"/>
                    <a:pt x="4765963" y="103949"/>
                  </a:cubicBezTo>
                  <a:cubicBezTo>
                    <a:pt x="4883409" y="103949"/>
                    <a:pt x="4862699" y="134379"/>
                    <a:pt x="4987636" y="159367"/>
                  </a:cubicBezTo>
                  <a:cubicBezTo>
                    <a:pt x="5071229" y="176086"/>
                    <a:pt x="5034569" y="165775"/>
                    <a:pt x="5098472" y="187077"/>
                  </a:cubicBezTo>
                  <a:cubicBezTo>
                    <a:pt x="5130799" y="182459"/>
                    <a:pt x="5163325" y="179064"/>
                    <a:pt x="5195454" y="173222"/>
                  </a:cubicBezTo>
                  <a:cubicBezTo>
                    <a:pt x="5214188" y="169816"/>
                    <a:pt x="5231831" y="159367"/>
                    <a:pt x="5250872" y="159367"/>
                  </a:cubicBezTo>
                  <a:cubicBezTo>
                    <a:pt x="5269913" y="159367"/>
                    <a:pt x="5287619" y="169488"/>
                    <a:pt x="5306290" y="173222"/>
                  </a:cubicBezTo>
                  <a:cubicBezTo>
                    <a:pt x="5357443" y="183453"/>
                    <a:pt x="5396569" y="184842"/>
                    <a:pt x="5444836" y="200931"/>
                  </a:cubicBezTo>
                  <a:cubicBezTo>
                    <a:pt x="5468430" y="208795"/>
                    <a:pt x="5491018" y="219404"/>
                    <a:pt x="5514109" y="228640"/>
                  </a:cubicBezTo>
                  <a:cubicBezTo>
                    <a:pt x="5601854" y="224022"/>
                    <a:pt x="5689737" y="221525"/>
                    <a:pt x="5777345" y="214786"/>
                  </a:cubicBezTo>
                  <a:cubicBezTo>
                    <a:pt x="5809904" y="212281"/>
                    <a:pt x="5841671" y="200931"/>
                    <a:pt x="5874327" y="200931"/>
                  </a:cubicBezTo>
                  <a:cubicBezTo>
                    <a:pt x="5920739" y="200931"/>
                    <a:pt x="5966690" y="210168"/>
                    <a:pt x="6012872" y="214786"/>
                  </a:cubicBezTo>
                  <a:cubicBezTo>
                    <a:pt x="6104747" y="207130"/>
                    <a:pt x="6180724" y="213987"/>
                    <a:pt x="6262254" y="173222"/>
                  </a:cubicBezTo>
                  <a:cubicBezTo>
                    <a:pt x="6280727" y="163986"/>
                    <a:pt x="6299740" y="155760"/>
                    <a:pt x="6317672" y="145513"/>
                  </a:cubicBezTo>
                  <a:cubicBezTo>
                    <a:pt x="6365852" y="117982"/>
                    <a:pt x="6374463" y="94339"/>
                    <a:pt x="6442363" y="90095"/>
                  </a:cubicBezTo>
                  <a:lnTo>
                    <a:pt x="6664036" y="76240"/>
                  </a:lnTo>
                  <a:cubicBezTo>
                    <a:pt x="6737927" y="80858"/>
                    <a:pt x="6812041" y="82728"/>
                    <a:pt x="6885709" y="90095"/>
                  </a:cubicBezTo>
                  <a:cubicBezTo>
                    <a:pt x="6910567" y="92581"/>
                    <a:pt x="6957368" y="109363"/>
                    <a:pt x="6982690" y="117804"/>
                  </a:cubicBezTo>
                  <a:lnTo>
                    <a:pt x="7148945" y="103949"/>
                  </a:lnTo>
                </a:path>
              </a:pathLst>
            </a:cu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cxnSp>
          <p:nvCxnSpPr>
            <p:cNvPr id="37" name="曲線コネクタ 36"/>
            <p:cNvCxnSpPr/>
            <p:nvPr/>
          </p:nvCxnSpPr>
          <p:spPr>
            <a:xfrm rot="16200000" flipH="1">
              <a:off x="5976277" y="5192206"/>
              <a:ext cx="647765" cy="433415"/>
            </a:xfrm>
            <a:prstGeom prst="curvedConnector3">
              <a:avLst>
                <a:gd name="adj1" fmla="val 50000"/>
              </a:avLst>
            </a:prstGeom>
            <a:ln w="28575"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2" name="テキスト ボックス 37"/>
            <p:cNvSpPr txBox="1">
              <a:spLocks noChangeArrowheads="1"/>
            </p:cNvSpPr>
            <p:nvPr/>
          </p:nvSpPr>
          <p:spPr bwMode="auto">
            <a:xfrm>
              <a:off x="6284951" y="5003884"/>
              <a:ext cx="13506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Entrainment</a:t>
              </a:r>
              <a:endParaRPr lang="ja-JP" altLang="en-US"/>
            </a:p>
          </p:txBody>
        </p:sp>
        <p:sp>
          <p:nvSpPr>
            <p:cNvPr id="17423" name="テキスト ボックス 38"/>
            <p:cNvSpPr txBox="1">
              <a:spLocks noChangeArrowheads="1"/>
            </p:cNvSpPr>
            <p:nvPr/>
          </p:nvSpPr>
          <p:spPr bwMode="auto">
            <a:xfrm>
              <a:off x="6357877" y="4293096"/>
              <a:ext cx="24625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Turbulent kinetic energy</a:t>
              </a:r>
              <a:endParaRPr lang="ja-JP" altLang="en-US"/>
            </a:p>
          </p:txBody>
        </p:sp>
      </p:grpSp>
      <p:sp>
        <p:nvSpPr>
          <p:cNvPr id="73" name="正方形/長方形 72"/>
          <p:cNvSpPr/>
          <p:nvPr/>
        </p:nvSpPr>
        <p:spPr>
          <a:xfrm>
            <a:off x="323850" y="115888"/>
            <a:ext cx="64801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白鳳丸</a:t>
            </a:r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KH-14-1 </a:t>
            </a:r>
            <a:r>
              <a:rPr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の</a:t>
            </a:r>
            <a:r>
              <a:rPr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ターゲット</a:t>
            </a:r>
            <a:endParaRPr lang="en-US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82625" y="5837238"/>
            <a:ext cx="8210550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2400" dirty="0"/>
              <a:t>黒潮</a:t>
            </a:r>
            <a:r>
              <a:rPr lang="ja-JP" altLang="en-US" sz="2400" dirty="0" smtClean="0"/>
              <a:t>続流南方海域</a:t>
            </a:r>
            <a:r>
              <a:rPr lang="ja-JP" altLang="en-US" sz="2400" dirty="0"/>
              <a:t>において</a:t>
            </a:r>
            <a:r>
              <a:rPr lang="ja-JP" altLang="en-US" sz="2400" dirty="0">
                <a:solidFill>
                  <a:srgbClr val="FF0000"/>
                </a:solidFill>
              </a:rPr>
              <a:t>大気境界層</a:t>
            </a:r>
            <a:r>
              <a:rPr lang="en-US" altLang="ja-JP" sz="2400" dirty="0">
                <a:solidFill>
                  <a:srgbClr val="FF0000"/>
                </a:solidFill>
              </a:rPr>
              <a:t>―</a:t>
            </a:r>
            <a:r>
              <a:rPr lang="ja-JP" altLang="en-US" sz="2400" dirty="0">
                <a:solidFill>
                  <a:srgbClr val="FF0000"/>
                </a:solidFill>
              </a:rPr>
              <a:t>海面</a:t>
            </a:r>
            <a:r>
              <a:rPr lang="en-US" altLang="ja-JP" sz="2400" dirty="0">
                <a:solidFill>
                  <a:srgbClr val="FF0000"/>
                </a:solidFill>
              </a:rPr>
              <a:t>―</a:t>
            </a:r>
            <a:r>
              <a:rPr lang="ja-JP" altLang="en-US" sz="2400" dirty="0">
                <a:solidFill>
                  <a:srgbClr val="FF0000"/>
                </a:solidFill>
              </a:rPr>
              <a:t>海洋境界</a:t>
            </a:r>
            <a:r>
              <a:rPr lang="ja-JP" altLang="en-US" sz="2400" dirty="0"/>
              <a:t>を　</a:t>
            </a:r>
            <a:endParaRPr lang="en-US" altLang="ja-JP" sz="2400" dirty="0"/>
          </a:p>
          <a:p>
            <a:pPr>
              <a:defRPr/>
            </a:pPr>
            <a:r>
              <a:rPr lang="ja-JP" altLang="en-US" sz="2400" dirty="0"/>
              <a:t>　　一体として同時に観測する　</a:t>
            </a:r>
            <a:r>
              <a:rPr lang="en-US" altLang="ja-JP" sz="2400" dirty="0">
                <a:sym typeface="Wingdings" pitchFamily="2" charset="2"/>
              </a:rPr>
              <a:t> </a:t>
            </a:r>
            <a:r>
              <a:rPr lang="ja-JP" altLang="en-US" sz="2400" dirty="0">
                <a:sym typeface="Wingdings" pitchFamily="2" charset="2"/>
              </a:rPr>
              <a:t>数日スケールの現象</a:t>
            </a:r>
            <a:endParaRPr lang="en-US" altLang="ja-JP" sz="2400" dirty="0"/>
          </a:p>
        </p:txBody>
      </p:sp>
      <p:sp>
        <p:nvSpPr>
          <p:cNvPr id="17413" name="正方形/長方形 74"/>
          <p:cNvSpPr>
            <a:spLocks noChangeArrowheads="1"/>
          </p:cNvSpPr>
          <p:nvPr/>
        </p:nvSpPr>
        <p:spPr bwMode="auto">
          <a:xfrm>
            <a:off x="468313" y="836613"/>
            <a:ext cx="4204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800" b="1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定点時系列</a:t>
            </a:r>
            <a:r>
              <a:rPr lang="ja-JP" altLang="en-US" sz="2800" b="1" dirty="0" smtClean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観測 </a:t>
            </a:r>
            <a:r>
              <a:rPr lang="en-US" altLang="ja-JP" sz="2800" b="1" dirty="0" smtClean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(14</a:t>
            </a:r>
            <a:r>
              <a:rPr lang="ja-JP" altLang="en-US" sz="2800" b="1" dirty="0" smtClean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日間</a:t>
            </a:r>
            <a:r>
              <a:rPr lang="en-US" altLang="ja-JP" sz="2800" b="1" dirty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)</a:t>
            </a:r>
            <a:endParaRPr lang="ja-JP" altLang="en-US" sz="2800" b="1" dirty="0">
              <a:solidFill>
                <a:srgbClr val="FF0000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35150" y="1341438"/>
            <a:ext cx="6553200" cy="1200150"/>
          </a:xfrm>
          <a:prstGeom prst="rect">
            <a:avLst/>
          </a:prstGeom>
          <a:solidFill>
            <a:srgbClr val="000099">
              <a:alpha val="71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b="1" dirty="0">
                <a:solidFill>
                  <a:schemeClr val="bg1"/>
                </a:solidFill>
                <a:latin typeface="+mn-ea"/>
                <a:ea typeface="+mn-ea"/>
              </a:rPr>
              <a:t>(1)</a:t>
            </a:r>
            <a:r>
              <a:rPr lang="ja-JP" altLang="ja-JP" sz="3600" b="1" dirty="0">
                <a:solidFill>
                  <a:schemeClr val="bg1"/>
                </a:solidFill>
                <a:latin typeface="+mn-ea"/>
                <a:ea typeface="+mn-ea"/>
              </a:rPr>
              <a:t>大気の総観規模擾乱に伴う</a:t>
            </a:r>
            <a:endParaRPr lang="en-US" altLang="ja-JP" sz="36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+mn-ea"/>
                <a:ea typeface="+mn-ea"/>
              </a:rPr>
              <a:t>　</a:t>
            </a:r>
            <a:r>
              <a:rPr lang="ja-JP" altLang="ja-JP" sz="3600" b="1" dirty="0">
                <a:solidFill>
                  <a:schemeClr val="bg1"/>
                </a:solidFill>
                <a:latin typeface="+mn-ea"/>
                <a:ea typeface="+mn-ea"/>
              </a:rPr>
              <a:t>大気海洋間双方向作用の解明</a:t>
            </a:r>
            <a:endParaRPr lang="ja-JP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908175" y="3068638"/>
            <a:ext cx="5472113" cy="1077912"/>
          </a:xfrm>
          <a:prstGeom prst="rect">
            <a:avLst/>
          </a:prstGeom>
          <a:solidFill>
            <a:srgbClr val="000099">
              <a:alpha val="71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bg1"/>
                </a:solidFill>
                <a:latin typeface="+mn-ea"/>
                <a:ea typeface="+mn-ea"/>
              </a:rPr>
              <a:t>(2)</a:t>
            </a:r>
            <a:r>
              <a:rPr lang="ja-JP" altLang="en-US" sz="3200" b="1" dirty="0">
                <a:solidFill>
                  <a:schemeClr val="bg1"/>
                </a:solidFill>
                <a:latin typeface="+mn-ea"/>
                <a:ea typeface="+mn-ea"/>
              </a:rPr>
              <a:t>海面乱流フラックスおよび</a:t>
            </a:r>
            <a:endParaRPr lang="en-US" altLang="ja-JP" sz="32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200" b="1" dirty="0">
                <a:solidFill>
                  <a:schemeClr val="bg1"/>
                </a:solidFill>
                <a:latin typeface="+mn-ea"/>
                <a:ea typeface="+mn-ea"/>
              </a:rPr>
              <a:t>　　海洋上層乱流構造の解明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08175" y="5013325"/>
            <a:ext cx="6840538" cy="584200"/>
          </a:xfrm>
          <a:prstGeom prst="rect">
            <a:avLst/>
          </a:prstGeom>
          <a:solidFill>
            <a:srgbClr val="000099">
              <a:alpha val="71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bg1"/>
                </a:solidFill>
                <a:latin typeface="+mn-ea"/>
                <a:ea typeface="+mn-ea"/>
              </a:rPr>
              <a:t>(3)</a:t>
            </a:r>
            <a:r>
              <a:rPr lang="ja-JP" altLang="en-US" sz="3200" b="1" dirty="0">
                <a:solidFill>
                  <a:schemeClr val="bg1"/>
                </a:solidFill>
                <a:latin typeface="+mn-ea"/>
                <a:ea typeface="+mn-ea"/>
              </a:rPr>
              <a:t>海洋表層混合層過程の役割の解明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4643438" y="714356"/>
            <a:ext cx="4211637" cy="698500"/>
          </a:xfrm>
          <a:prstGeom prst="rect">
            <a:avLst/>
          </a:prstGeom>
          <a:solidFill>
            <a:srgbClr val="FFFF99">
              <a:alpha val="47058"/>
            </a:srgbClr>
          </a:solidFill>
          <a:ln w="57150" cmpd="thinThick">
            <a:solidFill>
              <a:srgbClr val="99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ja-JP" sz="3600">
                <a:solidFill>
                  <a:srgbClr val="CC0000"/>
                </a:solidFill>
                <a:latin typeface="Calibri" pitchFamily="34" charset="0"/>
              </a:rPr>
              <a:t>(</a:t>
            </a:r>
            <a:r>
              <a:rPr lang="ja-JP" altLang="en-US" sz="3600">
                <a:solidFill>
                  <a:srgbClr val="CC0000"/>
                </a:solidFill>
                <a:latin typeface="Calibri" pitchFamily="34" charset="0"/>
              </a:rPr>
              <a:t>三位</a:t>
            </a:r>
            <a:r>
              <a:rPr lang="en-US" altLang="ja-JP" sz="3600">
                <a:solidFill>
                  <a:srgbClr val="CC0000"/>
                </a:solidFill>
                <a:latin typeface="Calibri" pitchFamily="34" charset="0"/>
              </a:rPr>
              <a:t>)</a:t>
            </a:r>
            <a:r>
              <a:rPr lang="ja-JP" altLang="en-US" sz="3600">
                <a:solidFill>
                  <a:srgbClr val="CC0000"/>
                </a:solidFill>
                <a:latin typeface="Calibri" pitchFamily="34" charset="0"/>
              </a:rPr>
              <a:t>一体</a:t>
            </a:r>
            <a:r>
              <a:rPr lang="ja-JP" altLang="en-US" sz="3600">
                <a:latin typeface="Calibri" pitchFamily="34" charset="0"/>
              </a:rPr>
              <a:t>の観測 </a:t>
            </a:r>
          </a:p>
        </p:txBody>
      </p:sp>
    </p:spTree>
    <p:extLst>
      <p:ext uri="{BB962C8B-B14F-4D97-AF65-F5344CB8AC3E}">
        <p14:creationId xmlns="" xmlns:p14="http://schemas.microsoft.com/office/powerpoint/2010/main" val="25717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2" grpId="0" animBg="1"/>
      <p:bldP spid="45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319463" y="857250"/>
            <a:ext cx="3916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ja-JP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495550" y="801688"/>
            <a:ext cx="369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</a:rPr>
              <a:t>Cruise line and observation points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051050" y="6434138"/>
            <a:ext cx="695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/>
              <a:t>Background contours: SSH on 21st, October 2009 (AVISO)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79838" y="333375"/>
            <a:ext cx="2609850" cy="1573213"/>
            <a:chOff x="2101" y="302"/>
            <a:chExt cx="1924" cy="899"/>
          </a:xfrm>
        </p:grpSpPr>
        <p:sp>
          <p:nvSpPr>
            <p:cNvPr id="16399" name="Oval 7"/>
            <p:cNvSpPr>
              <a:spLocks noChangeArrowheads="1"/>
            </p:cNvSpPr>
            <p:nvPr/>
          </p:nvSpPr>
          <p:spPr bwMode="auto">
            <a:xfrm>
              <a:off x="3786" y="955"/>
              <a:ext cx="239" cy="2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6400" name="AutoShape 8"/>
            <p:cNvSpPr>
              <a:spLocks noChangeArrowheads="1"/>
            </p:cNvSpPr>
            <p:nvPr/>
          </p:nvSpPr>
          <p:spPr bwMode="auto">
            <a:xfrm>
              <a:off x="2101" y="302"/>
              <a:ext cx="1678" cy="443"/>
            </a:xfrm>
            <a:prstGeom prst="wedgeRoundRectCallout">
              <a:avLst>
                <a:gd name="adj1" fmla="val 52329"/>
                <a:gd name="adj2" fmla="val 104852"/>
                <a:gd name="adj3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ja-JP" altLang="en-US" sz="2400"/>
                <a:t>集中観測点</a:t>
              </a:r>
            </a:p>
            <a:p>
              <a:pPr algn="ctr" eaLnBrk="1" hangingPunct="1"/>
              <a:r>
                <a:rPr lang="en-US" altLang="ja-JP" sz="2400"/>
                <a:t>(38N, 146.5E)</a:t>
              </a:r>
            </a:p>
          </p:txBody>
        </p:sp>
      </p:grpSp>
      <p:sp>
        <p:nvSpPr>
          <p:cNvPr id="16391" name="AutoShape 9"/>
          <p:cNvSpPr>
            <a:spLocks noChangeArrowheads="1"/>
          </p:cNvSpPr>
          <p:nvPr/>
        </p:nvSpPr>
        <p:spPr bwMode="auto">
          <a:xfrm rot="838260">
            <a:off x="1427163" y="4427538"/>
            <a:ext cx="1149350" cy="379412"/>
          </a:xfrm>
          <a:prstGeom prst="rightArrow">
            <a:avLst>
              <a:gd name="adj1" fmla="val 50000"/>
              <a:gd name="adj2" fmla="val 757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2898775" y="2006600"/>
            <a:ext cx="858838" cy="279400"/>
          </a:xfrm>
          <a:prstGeom prst="leftArrow">
            <a:avLst>
              <a:gd name="adj1" fmla="val 50000"/>
              <a:gd name="adj2" fmla="val 768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84213" y="3068638"/>
            <a:ext cx="7488237" cy="1800225"/>
            <a:chOff x="431" y="1933"/>
            <a:chExt cx="4717" cy="1134"/>
          </a:xfrm>
        </p:grpSpPr>
        <p:sp>
          <p:nvSpPr>
            <p:cNvPr id="16397" name="Freeform 12"/>
            <p:cNvSpPr>
              <a:spLocks/>
            </p:cNvSpPr>
            <p:nvPr/>
          </p:nvSpPr>
          <p:spPr bwMode="auto">
            <a:xfrm>
              <a:off x="431" y="1933"/>
              <a:ext cx="4717" cy="1134"/>
            </a:xfrm>
            <a:custGeom>
              <a:avLst/>
              <a:gdLst>
                <a:gd name="T0" fmla="*/ 0 w 4717"/>
                <a:gd name="T1" fmla="*/ 1089 h 1134"/>
                <a:gd name="T2" fmla="*/ 362 w 4717"/>
                <a:gd name="T3" fmla="*/ 998 h 1134"/>
                <a:gd name="T4" fmla="*/ 725 w 4717"/>
                <a:gd name="T5" fmla="*/ 907 h 1134"/>
                <a:gd name="T6" fmla="*/ 952 w 4717"/>
                <a:gd name="T7" fmla="*/ 998 h 1134"/>
                <a:gd name="T8" fmla="*/ 1270 w 4717"/>
                <a:gd name="T9" fmla="*/ 1134 h 1134"/>
                <a:gd name="T10" fmla="*/ 1451 w 4717"/>
                <a:gd name="T11" fmla="*/ 1089 h 1134"/>
                <a:gd name="T12" fmla="*/ 1496 w 4717"/>
                <a:gd name="T13" fmla="*/ 907 h 1134"/>
                <a:gd name="T14" fmla="*/ 1451 w 4717"/>
                <a:gd name="T15" fmla="*/ 635 h 1134"/>
                <a:gd name="T16" fmla="*/ 1496 w 4717"/>
                <a:gd name="T17" fmla="*/ 408 h 1134"/>
                <a:gd name="T18" fmla="*/ 1723 w 4717"/>
                <a:gd name="T19" fmla="*/ 272 h 1134"/>
                <a:gd name="T20" fmla="*/ 1995 w 4717"/>
                <a:gd name="T21" fmla="*/ 227 h 1134"/>
                <a:gd name="T22" fmla="*/ 2313 w 4717"/>
                <a:gd name="T23" fmla="*/ 91 h 1134"/>
                <a:gd name="T24" fmla="*/ 2540 w 4717"/>
                <a:gd name="T25" fmla="*/ 46 h 1134"/>
                <a:gd name="T26" fmla="*/ 2948 w 4717"/>
                <a:gd name="T27" fmla="*/ 182 h 1134"/>
                <a:gd name="T28" fmla="*/ 3356 w 4717"/>
                <a:gd name="T29" fmla="*/ 227 h 1134"/>
                <a:gd name="T30" fmla="*/ 3583 w 4717"/>
                <a:gd name="T31" fmla="*/ 272 h 1134"/>
                <a:gd name="T32" fmla="*/ 3946 w 4717"/>
                <a:gd name="T33" fmla="*/ 182 h 1134"/>
                <a:gd name="T34" fmla="*/ 4309 w 4717"/>
                <a:gd name="T35" fmla="*/ 136 h 1134"/>
                <a:gd name="T36" fmla="*/ 4717 w 4717"/>
                <a:gd name="T37" fmla="*/ 0 h 11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17"/>
                <a:gd name="T58" fmla="*/ 0 h 1134"/>
                <a:gd name="T59" fmla="*/ 4717 w 4717"/>
                <a:gd name="T60" fmla="*/ 1134 h 11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17" h="1134">
                  <a:moveTo>
                    <a:pt x="0" y="1089"/>
                  </a:moveTo>
                  <a:lnTo>
                    <a:pt x="362" y="998"/>
                  </a:lnTo>
                  <a:lnTo>
                    <a:pt x="725" y="907"/>
                  </a:lnTo>
                  <a:lnTo>
                    <a:pt x="952" y="998"/>
                  </a:lnTo>
                  <a:lnTo>
                    <a:pt x="1270" y="1134"/>
                  </a:lnTo>
                  <a:lnTo>
                    <a:pt x="1451" y="1089"/>
                  </a:lnTo>
                  <a:lnTo>
                    <a:pt x="1496" y="907"/>
                  </a:lnTo>
                  <a:lnTo>
                    <a:pt x="1451" y="635"/>
                  </a:lnTo>
                  <a:lnTo>
                    <a:pt x="1496" y="408"/>
                  </a:lnTo>
                  <a:lnTo>
                    <a:pt x="1723" y="272"/>
                  </a:lnTo>
                  <a:lnTo>
                    <a:pt x="1995" y="227"/>
                  </a:lnTo>
                  <a:lnTo>
                    <a:pt x="2313" y="91"/>
                  </a:lnTo>
                  <a:lnTo>
                    <a:pt x="2540" y="46"/>
                  </a:lnTo>
                  <a:lnTo>
                    <a:pt x="2948" y="182"/>
                  </a:lnTo>
                  <a:lnTo>
                    <a:pt x="3356" y="227"/>
                  </a:lnTo>
                  <a:lnTo>
                    <a:pt x="3583" y="272"/>
                  </a:lnTo>
                  <a:lnTo>
                    <a:pt x="3946" y="182"/>
                  </a:lnTo>
                  <a:lnTo>
                    <a:pt x="4309" y="136"/>
                  </a:lnTo>
                  <a:lnTo>
                    <a:pt x="4717" y="0"/>
                  </a:lnTo>
                </a:path>
              </a:pathLst>
            </a:custGeom>
            <a:noFill/>
            <a:ln w="1905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3288" y="2251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>
                  <a:solidFill>
                    <a:schemeClr val="bg1"/>
                  </a:solidFill>
                </a:rPr>
                <a:t>黒潮続流</a:t>
              </a:r>
              <a:r>
                <a:rPr lang="en-US" altLang="ja-JP">
                  <a:solidFill>
                    <a:schemeClr val="bg1"/>
                  </a:solidFill>
                </a:rPr>
                <a:t>(</a:t>
              </a:r>
              <a:r>
                <a:rPr lang="ja-JP" altLang="en-US">
                  <a:solidFill>
                    <a:schemeClr val="bg1"/>
                  </a:solidFill>
                </a:rPr>
                <a:t>暖流</a:t>
              </a:r>
              <a:r>
                <a:rPr lang="en-US" altLang="ja-JP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7021513" y="0"/>
            <a:ext cx="2122487" cy="708025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>
                <a:solidFill>
                  <a:schemeClr val="bg1"/>
                </a:solidFill>
                <a:latin typeface="Arial Unicode MS" pitchFamily="50" charset="-128"/>
                <a:ea typeface="ＭＳ 明朝" pitchFamily="17" charset="-128"/>
              </a:rPr>
              <a:t>白鳳丸</a:t>
            </a:r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ＭＳ 明朝" pitchFamily="17" charset="-128"/>
              </a:rPr>
              <a:t>3</a:t>
            </a:r>
            <a:r>
              <a:rPr lang="ja-JP" altLang="en-US" sz="2000">
                <a:solidFill>
                  <a:schemeClr val="bg1"/>
                </a:solidFill>
                <a:latin typeface="Arial Unicode MS" pitchFamily="50" charset="-128"/>
                <a:ea typeface="ＭＳ 明朝" pitchFamily="17" charset="-128"/>
              </a:rPr>
              <a:t>カ年計画</a:t>
            </a:r>
          </a:p>
          <a:p>
            <a:pPr algn="r" eaLnBrk="1" hangingPunct="1"/>
            <a:r>
              <a:rPr lang="en-US" altLang="ja-JP" sz="2000">
                <a:solidFill>
                  <a:schemeClr val="bg1"/>
                </a:solidFill>
                <a:latin typeface="Calibri" pitchFamily="34" charset="0"/>
              </a:rPr>
              <a:t>2011/11/30</a:t>
            </a: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4211638" y="4365625"/>
            <a:ext cx="4329112" cy="646113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chemeClr val="tx2"/>
                </a:solidFill>
              </a:rPr>
              <a:t>観測期間：</a:t>
            </a:r>
            <a:r>
              <a:rPr lang="en-US" altLang="ja-JP">
                <a:solidFill>
                  <a:schemeClr val="tx2"/>
                </a:solidFill>
              </a:rPr>
              <a:t>2009</a:t>
            </a:r>
            <a:r>
              <a:rPr lang="ja-JP" altLang="en-US">
                <a:solidFill>
                  <a:schemeClr val="tx2"/>
                </a:solidFill>
              </a:rPr>
              <a:t>年</a:t>
            </a:r>
            <a:r>
              <a:rPr lang="en-US" altLang="ja-JP">
                <a:solidFill>
                  <a:schemeClr val="tx2"/>
                </a:solidFill>
              </a:rPr>
              <a:t>10</a:t>
            </a:r>
            <a:r>
              <a:rPr lang="ja-JP" altLang="en-US">
                <a:solidFill>
                  <a:schemeClr val="tx2"/>
                </a:solidFill>
              </a:rPr>
              <a:t>月</a:t>
            </a:r>
            <a:r>
              <a:rPr lang="en-US" altLang="ja-JP">
                <a:solidFill>
                  <a:schemeClr val="tx2"/>
                </a:solidFill>
              </a:rPr>
              <a:t>18</a:t>
            </a:r>
            <a:r>
              <a:rPr lang="ja-JP" altLang="en-US">
                <a:solidFill>
                  <a:schemeClr val="tx2"/>
                </a:solidFill>
              </a:rPr>
              <a:t>日</a:t>
            </a:r>
            <a:r>
              <a:rPr lang="en-US" altLang="ja-JP">
                <a:solidFill>
                  <a:schemeClr val="tx2"/>
                </a:solidFill>
              </a:rPr>
              <a:t>~10</a:t>
            </a:r>
            <a:r>
              <a:rPr lang="ja-JP" altLang="en-US">
                <a:solidFill>
                  <a:schemeClr val="tx2"/>
                </a:solidFill>
              </a:rPr>
              <a:t>月</a:t>
            </a:r>
            <a:r>
              <a:rPr lang="en-US" altLang="ja-JP">
                <a:solidFill>
                  <a:schemeClr val="tx2"/>
                </a:solidFill>
              </a:rPr>
              <a:t>23</a:t>
            </a:r>
            <a:r>
              <a:rPr lang="ja-JP" altLang="en-US">
                <a:solidFill>
                  <a:schemeClr val="tx2"/>
                </a:solidFill>
              </a:rPr>
              <a:t>日</a:t>
            </a:r>
          </a:p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乱流フラックス専用観測：</a:t>
            </a:r>
            <a:r>
              <a:rPr lang="en-US" altLang="ja-JP" b="1">
                <a:solidFill>
                  <a:srgbClr val="FF0000"/>
                </a:solidFill>
              </a:rPr>
              <a:t>1</a:t>
            </a:r>
            <a:r>
              <a:rPr lang="ja-JP" altLang="en-US" b="1">
                <a:solidFill>
                  <a:srgbClr val="FF0000"/>
                </a:solidFill>
              </a:rPr>
              <a:t>日</a:t>
            </a:r>
            <a:r>
              <a:rPr lang="en-US" altLang="ja-JP" b="1">
                <a:solidFill>
                  <a:srgbClr val="FF0000"/>
                </a:solidFill>
              </a:rPr>
              <a:t>1</a:t>
            </a:r>
            <a:r>
              <a:rPr lang="ja-JP" altLang="en-US" b="1">
                <a:solidFill>
                  <a:srgbClr val="FF0000"/>
                </a:solidFill>
              </a:rPr>
              <a:t>時間、計</a:t>
            </a:r>
            <a:r>
              <a:rPr lang="en-US" altLang="ja-JP" b="1">
                <a:solidFill>
                  <a:srgbClr val="FF0000"/>
                </a:solidFill>
              </a:rPr>
              <a:t>6</a:t>
            </a:r>
            <a:r>
              <a:rPr lang="ja-JP" altLang="en-US" b="1">
                <a:solidFill>
                  <a:srgbClr val="FF0000"/>
                </a:solidFill>
              </a:rPr>
              <a:t>回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3492500" cy="1125538"/>
          </a:xfrm>
          <a:prstGeom prst="rect">
            <a:avLst/>
          </a:prstGeom>
          <a:solidFill>
            <a:srgbClr val="000099">
              <a:alpha val="65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淡青丸航海観測（</a:t>
            </a:r>
            <a:r>
              <a:rPr lang="en-US" altLang="ja-JP" sz="36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KT0921)</a:t>
            </a:r>
            <a:endParaRPr lang="ja-JP" altLang="en-US" sz="36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22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157571" y="0"/>
            <a:ext cx="1986441" cy="400110"/>
          </a:xfrm>
          <a:prstGeom prst="rect">
            <a:avLst/>
          </a:prstGeom>
          <a:solidFill>
            <a:srgbClr val="0033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海洋学会</a:t>
            </a:r>
            <a:r>
              <a:rPr lang="en-US" altLang="ja-JP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r>
              <a:rPr lang="ja-JP" altLang="en-US" sz="2000" dirty="0" smtClean="0">
                <a:solidFill>
                  <a:schemeClr val="bg1"/>
                </a:solidFill>
                <a:latin typeface="Calibri" pitchFamily="34" charset="0"/>
              </a:rPr>
              <a:t>春</a:t>
            </a:r>
            <a:endParaRPr lang="en-US" altLang="ja-JP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4282" y="857232"/>
            <a:ext cx="8061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b="1" dirty="0" smtClean="0">
                <a:latin typeface="+mn-ea"/>
                <a:ea typeface="+mn-ea"/>
              </a:rPr>
              <a:t>○混合層内</a:t>
            </a:r>
            <a:r>
              <a:rPr lang="ja-JP" altLang="en-US" sz="3200" b="1" dirty="0">
                <a:latin typeface="+mn-ea"/>
                <a:ea typeface="+mn-ea"/>
              </a:rPr>
              <a:t>の変動</a:t>
            </a:r>
            <a:r>
              <a:rPr lang="ja-JP" altLang="en-US" sz="3200" b="1" dirty="0" smtClean="0">
                <a:latin typeface="+mn-ea"/>
                <a:ea typeface="+mn-ea"/>
              </a:rPr>
              <a:t>過程に注目するためには、　　　　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200" b="1" dirty="0" smtClean="0">
                <a:latin typeface="+mn-ea"/>
              </a:rPr>
              <a:t>　</a:t>
            </a:r>
            <a:r>
              <a:rPr lang="ja-JP" altLang="en-US" sz="3200" b="1" dirty="0" smtClean="0">
                <a:latin typeface="+mn-ea"/>
                <a:ea typeface="+mn-ea"/>
              </a:rPr>
              <a:t>鉛直１次元過程が適用可能な海域での</a:t>
            </a:r>
            <a:endParaRPr lang="en-US" altLang="ja-JP" sz="3200" b="1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200" b="1" dirty="0" smtClean="0">
                <a:latin typeface="+mn-ea"/>
              </a:rPr>
              <a:t>　再調査</a:t>
            </a:r>
            <a:endParaRPr lang="ja-JP" altLang="en-US" sz="3200" b="1" dirty="0"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7158" y="2571744"/>
            <a:ext cx="8643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b="1" dirty="0" smtClean="0">
                <a:latin typeface="+mn-ea"/>
                <a:ea typeface="+mn-ea"/>
              </a:rPr>
              <a:t>○混合層内</a:t>
            </a:r>
            <a:r>
              <a:rPr lang="ja-JP" altLang="en-US" sz="3200" b="1" dirty="0">
                <a:latin typeface="+mn-ea"/>
                <a:ea typeface="+mn-ea"/>
              </a:rPr>
              <a:t>での乱流エネルギーの発達を検出　</a:t>
            </a:r>
            <a:endParaRPr lang="en-US" altLang="ja-JP" sz="3200" b="1" dirty="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5786" y="3286124"/>
            <a:ext cx="81375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0000CC"/>
                </a:solidFill>
                <a:latin typeface="+mn-ea"/>
                <a:ea typeface="+mn-ea"/>
              </a:rPr>
              <a:t>乱流エネルギーの強化は、下層から上層への</a:t>
            </a:r>
            <a:endParaRPr lang="en-US" altLang="ja-JP" sz="3200" b="1" dirty="0">
              <a:solidFill>
                <a:srgbClr val="0000CC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200" b="1" dirty="0">
                <a:solidFill>
                  <a:srgbClr val="0000CC"/>
                </a:solidFill>
                <a:latin typeface="+mn-ea"/>
                <a:ea typeface="+mn-ea"/>
              </a:rPr>
              <a:t>　栄養塩の供給を通して基礎生産にも寄与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7158" y="4643446"/>
            <a:ext cx="7929618" cy="107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b="1" dirty="0" smtClean="0">
                <a:latin typeface="+mn-ea"/>
                <a:ea typeface="+mn-ea"/>
              </a:rPr>
              <a:t>○観測</a:t>
            </a:r>
            <a:r>
              <a:rPr lang="ja-JP" altLang="en-US" sz="3200" b="1" dirty="0">
                <a:latin typeface="+mn-ea"/>
                <a:ea typeface="+mn-ea"/>
              </a:rPr>
              <a:t>期間内には、</a:t>
            </a:r>
            <a:endParaRPr lang="en-US" altLang="ja-JP" sz="3200" b="1" dirty="0">
              <a:latin typeface="+mn-ea"/>
              <a:ea typeface="+mn-ea"/>
            </a:endParaRPr>
          </a:p>
          <a:p>
            <a:pPr>
              <a:defRPr/>
            </a:pPr>
            <a:r>
              <a:rPr lang="ja-JP" altLang="en-US" sz="3200" b="1" dirty="0">
                <a:latin typeface="+mn-ea"/>
                <a:ea typeface="+mn-ea"/>
              </a:rPr>
              <a:t>　大気の総観規模擾乱が直上を通過せず</a:t>
            </a:r>
          </a:p>
        </p:txBody>
      </p:sp>
      <p:sp>
        <p:nvSpPr>
          <p:cNvPr id="9" name="下矢印 8"/>
          <p:cNvSpPr/>
          <p:nvPr/>
        </p:nvSpPr>
        <p:spPr>
          <a:xfrm rot="16200000">
            <a:off x="1719642" y="5709854"/>
            <a:ext cx="576263" cy="1127928"/>
          </a:xfrm>
          <a:prstGeom prst="downArrow">
            <a:avLst/>
          </a:prstGeom>
          <a:solidFill>
            <a:srgbClr val="FFFFCC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000364" y="6000768"/>
            <a:ext cx="4608512" cy="646112"/>
          </a:xfrm>
          <a:prstGeom prst="rect">
            <a:avLst/>
          </a:prstGeom>
          <a:solidFill>
            <a:srgbClr val="339966">
              <a:alpha val="74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厳冬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季における観測</a:t>
            </a:r>
            <a:endParaRPr lang="en-US" altLang="ja-JP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0"/>
            <a:ext cx="7000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淡青丸航海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(KT-0921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)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による課題</a:t>
            </a:r>
            <a:endParaRPr lang="en-US" altLang="ja-JP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978</Words>
  <Application>Microsoft Office PowerPoint</Application>
  <PresentationFormat>画面に合わせる (4:3)</PresentationFormat>
  <Paragraphs>298</Paragraphs>
  <Slides>35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6" baseType="lpstr">
      <vt:lpstr>Office ​​テーマ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天気図</vt:lpstr>
      <vt:lpstr>スライド 13</vt:lpstr>
      <vt:lpstr>天気図</vt:lpstr>
      <vt:lpstr>スライド 15</vt:lpstr>
      <vt:lpstr>定点を囲む矩形沿いの測線でのXCTD観測</vt:lpstr>
      <vt:lpstr>スライド 17</vt:lpstr>
      <vt:lpstr>スライド 18</vt:lpstr>
      <vt:lpstr>スライド 19</vt:lpstr>
      <vt:lpstr>スライド 20</vt:lpstr>
      <vt:lpstr>ＭＳＰ観測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kuniok</dc:creator>
  <cp:lastModifiedBy>轡田　邦夫</cp:lastModifiedBy>
  <cp:revision>36</cp:revision>
  <dcterms:created xsi:type="dcterms:W3CDTF">2014-03-20T11:10:25Z</dcterms:created>
  <dcterms:modified xsi:type="dcterms:W3CDTF">2014-03-30T06:27:54Z</dcterms:modified>
</cp:coreProperties>
</file>